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31"/>
  </p:notesMasterIdLst>
  <p:handoutMasterIdLst>
    <p:handoutMasterId r:id="rId32"/>
  </p:handoutMasterIdLst>
  <p:sldIdLst>
    <p:sldId id="259" r:id="rId2"/>
    <p:sldId id="260" r:id="rId3"/>
    <p:sldId id="275" r:id="rId4"/>
    <p:sldId id="305" r:id="rId5"/>
    <p:sldId id="262" r:id="rId6"/>
    <p:sldId id="306" r:id="rId7"/>
    <p:sldId id="326" r:id="rId8"/>
    <p:sldId id="327" r:id="rId9"/>
    <p:sldId id="328" r:id="rId10"/>
    <p:sldId id="309" r:id="rId11"/>
    <p:sldId id="350" r:id="rId12"/>
    <p:sldId id="336" r:id="rId13"/>
    <p:sldId id="337" r:id="rId14"/>
    <p:sldId id="338" r:id="rId15"/>
    <p:sldId id="339" r:id="rId16"/>
    <p:sldId id="353" r:id="rId17"/>
    <p:sldId id="341" r:id="rId18"/>
    <p:sldId id="342" r:id="rId19"/>
    <p:sldId id="351" r:id="rId20"/>
    <p:sldId id="340" r:id="rId21"/>
    <p:sldId id="354" r:id="rId22"/>
    <p:sldId id="344" r:id="rId23"/>
    <p:sldId id="345" r:id="rId24"/>
    <p:sldId id="346" r:id="rId25"/>
    <p:sldId id="347" r:id="rId26"/>
    <p:sldId id="348" r:id="rId27"/>
    <p:sldId id="349" r:id="rId28"/>
    <p:sldId id="352" r:id="rId29"/>
    <p:sldId id="32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8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83278-EEC1-2D44-9718-2D03EE584C3E}" type="datetimeFigureOut">
              <a:rPr lang="en-US" smtClean="0"/>
              <a:pPr/>
              <a:t>2/19/14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9BA9C-8E87-ED49-8767-322291C06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606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7E1A6-0E63-A545-8108-3EAAB8486A1A}" type="datetimeFigureOut">
              <a:rPr lang="en-US" smtClean="0"/>
              <a:pPr/>
              <a:t>2/19/14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C46C-748A-E544-9D79-225A37153D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55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7E3A21B-F197-094F-8CFA-99ABF048B07F}" type="slidenum">
              <a:rPr lang="en-US">
                <a:latin typeface="Arial" pitchFamily="-107" charset="0"/>
                <a:ea typeface="Arial" pitchFamily="-107" charset="0"/>
                <a:cs typeface="Arial" pitchFamily="-107" charset="0"/>
              </a:rPr>
              <a:pPr/>
              <a:t>2</a:t>
            </a:fld>
            <a:endParaRPr lang="en-US"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E8F0662-5E87-924E-97A6-FF5E8D0D8819}" type="slidenum">
              <a:rPr lang="en-US">
                <a:latin typeface="Arial" pitchFamily="-111" charset="0"/>
                <a:ea typeface="Arial" pitchFamily="-111" charset="0"/>
                <a:cs typeface="Arial" pitchFamily="-111" charset="0"/>
              </a:rPr>
              <a:pPr/>
              <a:t>8</a:t>
            </a:fld>
            <a:endParaRPr lang="en-US">
              <a:latin typeface="Arial" pitchFamily="-111" charset="0"/>
              <a:ea typeface="Arial" pitchFamily="-111" charset="0"/>
              <a:cs typeface="Arial" pitchFamily="-111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pitchFamily="-111" charset="0"/>
              <a:ea typeface="ヒラギノ角ゴ Pro W3" pitchFamily="-111" charset="-128"/>
              <a:cs typeface="ヒラギノ角ゴ Pro W3" pitchFamily="-11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498E6D5-B3FC-CE4F-B00A-91AC8A0678D9}" type="slidenum">
              <a:rPr lang="en-US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12</a:t>
            </a:fld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423B38-DFFD-AC42-BADD-F2069EEE86F3}" type="slidenum">
              <a:rPr lang="en-US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13</a:t>
            </a:fld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E5B569-33C1-5A47-8381-B2B160B05B12}" type="slidenum">
              <a:rPr lang="en-US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14</a:t>
            </a:fld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30565C2-20EC-7648-A78E-28A16FF01469}" type="slidenum">
              <a:rPr lang="en-US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22</a:t>
            </a:fld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7FD514-7C56-C141-AE0A-83BCF91C7156}" type="slidenum">
              <a: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pPr/>
              <a:t>29</a:t>
            </a:fld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-111" charset="0"/>
              <a:ea typeface="Arial" pitchFamily="-111" charset="0"/>
              <a:cs typeface="Arial" pitchFamily="-111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626" y="9742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626" y="2730008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B8D924-526F-1246-B11B-EEAD0F579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B8D924-526F-1246-B11B-EEAD0F579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B8D924-526F-1246-B11B-EEAD0F579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B8D924-526F-1246-B11B-EEAD0F579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B8D924-526F-1246-B11B-EEAD0F579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804" y="136525"/>
            <a:ext cx="8051946" cy="9731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4804" y="1291294"/>
            <a:ext cx="4038600" cy="48348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1294"/>
            <a:ext cx="4038600" cy="48348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3CB8D924-526F-1246-B11B-EEAD0F579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B8D924-526F-1246-B11B-EEAD0F579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B8D924-526F-1246-B11B-EEAD0F579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B8D924-526F-1246-B11B-EEAD0F579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B8D924-526F-1246-B11B-EEAD0F579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B8D924-526F-1246-B11B-EEAD0F579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34950" y="136525"/>
            <a:ext cx="805180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4950" y="1246188"/>
            <a:ext cx="8051800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8265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76713" y="6359525"/>
            <a:ext cx="790575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fld id="{3CB8D924-526F-1246-B11B-EEAD0F579B7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6181296"/>
            <a:ext cx="9144000" cy="1588"/>
          </a:xfrm>
          <a:prstGeom prst="line">
            <a:avLst/>
          </a:prstGeom>
          <a:ln>
            <a:gradFill flip="none" rotWithShape="1"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9" descr="tiger_walking_rit_color_sm2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6838" y="6246813"/>
            <a:ext cx="7635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9" descr="logo_v8_color_notext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78813" y="136525"/>
            <a:ext cx="77946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2" descr="CIS.gif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69200" y="6246813"/>
            <a:ext cx="129857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 spd="med">
    <p:fade thruBlk="1"/>
  </p:transition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-111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-111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111" charset="0"/>
        <a:buChar char="•"/>
        <a:defRPr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111" charset="0"/>
        <a:buChar char="–"/>
        <a:defRPr sz="16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111" charset="0"/>
        <a:buChar char="»"/>
        <a:defRPr sz="16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7.emf"/><Relationship Id="rId7" Type="http://schemas.openxmlformats.org/officeDocument/2006/relationships/image" Target="../media/image40.emf"/><Relationship Id="rId8" Type="http://schemas.openxmlformats.org/officeDocument/2006/relationships/image" Target="../media/image41.emf"/><Relationship Id="rId9" Type="http://schemas.openxmlformats.org/officeDocument/2006/relationships/image" Target="../media/image42.emf"/><Relationship Id="rId10" Type="http://schemas.openxmlformats.org/officeDocument/2006/relationships/image" Target="../media/image4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Graphical Operator Framework for Signature Detection in </a:t>
            </a:r>
            <a:r>
              <a:rPr lang="en-US" dirty="0" err="1" smtClean="0"/>
              <a:t>Hyperspectral</a:t>
            </a:r>
            <a:r>
              <a:rPr lang="en-US" dirty="0" smtClean="0"/>
              <a:t> Imagery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626" y="3271119"/>
            <a:ext cx="6400800" cy="1752600"/>
          </a:xfrm>
        </p:spPr>
        <p:txBody>
          <a:bodyPr/>
          <a:lstStyle/>
          <a:p>
            <a:r>
              <a:rPr lang="en-US" dirty="0" smtClean="0"/>
              <a:t>David Messinger, Ph.D.</a:t>
            </a:r>
          </a:p>
          <a:p>
            <a:r>
              <a:rPr lang="en-US" dirty="0" smtClean="0"/>
              <a:t>Digital Imaging and Remote Sensing Laboratory</a:t>
            </a:r>
          </a:p>
          <a:p>
            <a:r>
              <a:rPr lang="en-US" dirty="0" smtClean="0"/>
              <a:t>Chester F. Carlson Center for Imaging Science</a:t>
            </a:r>
          </a:p>
          <a:p>
            <a:endParaRPr lang="en-US" dirty="0" smtClean="0"/>
          </a:p>
          <a:p>
            <a:r>
              <a:rPr lang="en-US" dirty="0" smtClean="0"/>
              <a:t>Rochester Institute of Technology</a:t>
            </a:r>
          </a:p>
          <a:p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11" charset="-128"/>
                <a:cs typeface="ＭＳ Ｐゴシック" pitchFamily="-111" charset="-128"/>
              </a:rPr>
              <a:t>Building the Graph: How do I create the edges?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ea typeface="ＭＳ Ｐゴシック" pitchFamily="-111" charset="-128"/>
              <a:cs typeface="ＭＳ Ｐゴシック" pitchFamily="-111" charset="-128"/>
            </a:endParaRPr>
          </a:p>
          <a:p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Problem: what is the sensitivity of any algorithmic task using this framework to the way we create the graph?</a:t>
            </a:r>
          </a:p>
          <a:p>
            <a:pPr lvl="1"/>
            <a:r>
              <a:rPr lang="en-US" dirty="0" smtClean="0"/>
              <a:t>we only have the nodes, not the edges.....</a:t>
            </a:r>
            <a:r>
              <a:rPr lang="en-US" dirty="0" smtClean="0"/>
              <a:t>.</a:t>
            </a:r>
            <a:endParaRPr lang="en-US" dirty="0" smtClean="0"/>
          </a:p>
          <a:p>
            <a:endParaRPr lang="en-US" dirty="0" smtClean="0">
              <a:ea typeface="ＭＳ Ｐゴシック" pitchFamily="-111" charset="-128"/>
              <a:cs typeface="ＭＳ Ｐゴシック" pitchFamily="-111" charset="-128"/>
            </a:endParaRPr>
          </a:p>
          <a:p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How do we decide </a:t>
            </a:r>
            <a:r>
              <a:rPr lang="en-US" i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which edges to connect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?</a:t>
            </a:r>
          </a:p>
          <a:p>
            <a:pPr lvl="1"/>
            <a:r>
              <a:rPr lang="en-US" dirty="0" err="1"/>
              <a:t>kNN</a:t>
            </a:r>
            <a:r>
              <a:rPr lang="en-US" dirty="0"/>
              <a:t>, adaptive </a:t>
            </a:r>
            <a:r>
              <a:rPr lang="en-US" dirty="0" err="1"/>
              <a:t>kNN</a:t>
            </a:r>
            <a:r>
              <a:rPr lang="en-US" dirty="0"/>
              <a:t>, Mutual </a:t>
            </a:r>
            <a:r>
              <a:rPr lang="en-US" dirty="0" err="1"/>
              <a:t>kNN</a:t>
            </a:r>
            <a:r>
              <a:rPr lang="en-US" dirty="0"/>
              <a:t>, etc.</a:t>
            </a:r>
            <a:endParaRPr lang="en-US" dirty="0" smtClean="0">
              <a:ea typeface="ＭＳ Ｐゴシック" pitchFamily="-111" charset="-128"/>
              <a:cs typeface="ＭＳ Ｐゴシック" pitchFamily="-111" charset="-128"/>
            </a:endParaRPr>
          </a:p>
          <a:p>
            <a:endParaRPr lang="en-US" dirty="0" smtClean="0">
              <a:ea typeface="ＭＳ Ｐゴシック" pitchFamily="-111" charset="-128"/>
              <a:cs typeface="ＭＳ Ｐゴシック" pitchFamily="-111" charset="-128"/>
            </a:endParaRPr>
          </a:p>
          <a:p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How do we </a:t>
            </a:r>
            <a:r>
              <a:rPr lang="en-US" i="1" dirty="0" smtClean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>measure similarity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?</a:t>
            </a:r>
          </a:p>
          <a:p>
            <a:endParaRPr lang="en-US" dirty="0" smtClean="0">
              <a:ea typeface="ＭＳ Ｐゴシック" pitchFamily="-111" charset="-128"/>
              <a:cs typeface="ＭＳ Ｐゴシック" pitchFamily="-111" charset="-128"/>
            </a:endParaRPr>
          </a:p>
          <a:p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Several approaches; depends on the end task and goal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978B2D56-22B3-C046-8FC3-3AEB6476ED27}" type="slidenum">
              <a: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pPr/>
              <a:t>10</a:t>
            </a:fld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Graph: What Can I Do With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algorithmic approaches can be developed based on graphical representation of the data in the spectral domain</a:t>
            </a:r>
          </a:p>
          <a:p>
            <a:pPr lvl="1"/>
            <a:r>
              <a:rPr lang="en-US" dirty="0" smtClean="0"/>
              <a:t>clustering</a:t>
            </a:r>
          </a:p>
          <a:p>
            <a:pPr lvl="1"/>
            <a:r>
              <a:rPr lang="en-US" dirty="0" smtClean="0"/>
              <a:t>anomaly detection</a:t>
            </a:r>
          </a:p>
          <a:p>
            <a:endParaRPr lang="en-US" dirty="0" smtClean="0"/>
          </a:p>
          <a:p>
            <a:r>
              <a:rPr lang="en-US" dirty="0" smtClean="0"/>
              <a:t>Difficult problem: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target detection</a:t>
            </a:r>
          </a:p>
          <a:p>
            <a:pPr lvl="1"/>
            <a:r>
              <a:rPr lang="en-US" dirty="0" smtClean="0"/>
              <a:t>what is the likelihood that any particular pixel contains a </a:t>
            </a:r>
            <a:r>
              <a:rPr lang="en-US" i="1" dirty="0" smtClean="0">
                <a:solidFill>
                  <a:schemeClr val="accent2">
                    <a:lumMod val="50000"/>
                  </a:schemeClr>
                </a:solidFill>
              </a:rPr>
              <a:t>known signature of interest</a:t>
            </a:r>
            <a:r>
              <a:rPr lang="en-US" dirty="0" smtClean="0"/>
              <a:t>, even at small, </a:t>
            </a:r>
            <a:r>
              <a:rPr lang="en-US" dirty="0" err="1" smtClean="0"/>
              <a:t>subpixel</a:t>
            </a:r>
            <a:r>
              <a:rPr lang="en-US" dirty="0" smtClean="0"/>
              <a:t> fractions?</a:t>
            </a:r>
          </a:p>
          <a:p>
            <a:pPr lvl="1"/>
            <a:r>
              <a:rPr lang="en-US" dirty="0" smtClean="0"/>
              <a:t>generally solved with a likelihood ratio test, matched filter, etc.</a:t>
            </a:r>
          </a:p>
          <a:p>
            <a:endParaRPr lang="en-US" dirty="0" smtClean="0"/>
          </a:p>
          <a:p>
            <a:r>
              <a:rPr lang="en-US" dirty="0" smtClean="0"/>
              <a:t>How can we use a graphical model for this problem?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B8D924-526F-1246-B11B-EEAD0F579B7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Start with </a:t>
            </a:r>
            <a:r>
              <a:rPr lang="en-US" dirty="0" err="1" smtClean="0">
                <a:ea typeface="ＭＳ Ｐゴシック" pitchFamily="32" charset="-128"/>
                <a:cs typeface="ＭＳ Ｐゴシック" pitchFamily="32" charset="-128"/>
              </a:rPr>
              <a:t>Laplacian</a:t>
            </a:r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 </a:t>
            </a:r>
            <a:r>
              <a:rPr lang="en-US" dirty="0" err="1" smtClean="0">
                <a:ea typeface="ＭＳ Ｐゴシック" pitchFamily="32" charset="-128"/>
                <a:cs typeface="ＭＳ Ｐゴシック" pitchFamily="32" charset="-128"/>
              </a:rPr>
              <a:t>Eigenmaps</a:t>
            </a:r>
            <a:endParaRPr lang="en-US" dirty="0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31751" name="Slide Number Placeholder 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EE0F6FC5-F3DB-EC4D-A5D1-DD23480A4E4B}" type="slidenum">
              <a:rPr lang="en-US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12</a:t>
            </a:fld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950" y="1219200"/>
            <a:ext cx="8418513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38187" indent="-457200">
              <a:buFont typeface="+mj-lt"/>
              <a:buAutoNum type="arabicPeriod"/>
              <a:defRPr/>
            </a:pPr>
            <a:r>
              <a:rPr lang="en-US" sz="2000" b="1" dirty="0" err="1">
                <a:latin typeface="+mj-lt"/>
                <a:ea typeface="ＭＳ Ｐゴシック" charset="0"/>
                <a:cs typeface="ＭＳ Ｐゴシック" charset="0"/>
              </a:rPr>
              <a:t>Knn</a:t>
            </a:r>
            <a:r>
              <a:rPr lang="en-US" sz="2000" b="1" dirty="0">
                <a:latin typeface="+mj-lt"/>
                <a:ea typeface="ＭＳ Ｐゴシック" charset="0"/>
                <a:cs typeface="ＭＳ Ｐゴシック" charset="0"/>
              </a:rPr>
              <a:t> Graph:</a:t>
            </a: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 Construct a k-nearest neighbor graph</a:t>
            </a:r>
            <a:r>
              <a:rPr lang="en-US" sz="2000" dirty="0" smtClean="0">
                <a:latin typeface="+mj-lt"/>
                <a:ea typeface="ＭＳ Ｐゴシック" charset="0"/>
                <a:cs typeface="ＭＳ Ｐゴシック" charset="0"/>
              </a:rPr>
              <a:t> in the 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spectral </a:t>
            </a:r>
            <a:r>
              <a:rPr lang="en-US" sz="2000" dirty="0" smtClean="0">
                <a:latin typeface="+mj-lt"/>
                <a:ea typeface="ＭＳ Ｐゴシック" charset="0"/>
                <a:cs typeface="ＭＳ Ｐゴシック" charset="0"/>
              </a:rPr>
              <a:t>domain and </a:t>
            </a: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compute the weight matrix </a:t>
            </a:r>
            <a:r>
              <a:rPr lang="en-US" sz="2000" i="1" dirty="0">
                <a:latin typeface="Times New Roman"/>
                <a:ea typeface="ＭＳ Ｐゴシック" charset="0"/>
                <a:cs typeface="Times New Roman"/>
              </a:rPr>
              <a:t>W</a:t>
            </a: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:</a:t>
            </a:r>
          </a:p>
          <a:p>
            <a:pPr marL="738187" indent="-457200">
              <a:buFont typeface="+mj-lt"/>
              <a:buAutoNum type="arabicPeriod"/>
              <a:defRPr/>
            </a:pPr>
            <a:endParaRPr lang="en-US" sz="2000" dirty="0">
              <a:latin typeface="+mj-lt"/>
              <a:ea typeface="ＭＳ Ｐゴシック" charset="0"/>
              <a:cs typeface="ＭＳ Ｐゴシック" charset="0"/>
            </a:endParaRPr>
          </a:p>
          <a:p>
            <a:pPr marL="738187" indent="-457200">
              <a:buFont typeface="+mj-lt"/>
              <a:buAutoNum type="arabicPeriod"/>
              <a:defRPr/>
            </a:pPr>
            <a:endParaRPr lang="en-US" sz="2000" dirty="0">
              <a:latin typeface="+mj-lt"/>
              <a:ea typeface="ＭＳ Ｐゴシック" charset="0"/>
              <a:cs typeface="ＭＳ Ｐゴシック" charset="0"/>
            </a:endParaRPr>
          </a:p>
          <a:p>
            <a:pPr marL="280987">
              <a:defRPr/>
            </a:pPr>
            <a:endParaRPr lang="en-US" sz="2000" dirty="0">
              <a:latin typeface="+mj-lt"/>
              <a:ea typeface="ＭＳ Ｐゴシック" charset="0"/>
              <a:cs typeface="ＭＳ Ｐゴシック" charset="0"/>
            </a:endParaRPr>
          </a:p>
          <a:p>
            <a:pPr marL="280987">
              <a:defRPr/>
            </a:pPr>
            <a:endParaRPr lang="en-US" sz="2000" dirty="0">
              <a:latin typeface="+mj-lt"/>
              <a:ea typeface="ＭＳ Ｐゴシック" charset="0"/>
              <a:cs typeface="ＭＳ Ｐゴシック" charset="0"/>
            </a:endParaRPr>
          </a:p>
          <a:p>
            <a:pPr marL="280987">
              <a:defRPr/>
            </a:pPr>
            <a:endParaRPr lang="en-US" sz="2000" dirty="0">
              <a:latin typeface="+mj-lt"/>
              <a:ea typeface="ＭＳ Ｐゴシック" charset="0"/>
              <a:cs typeface="ＭＳ Ｐゴシック" charset="0"/>
            </a:endParaRPr>
          </a:p>
          <a:p>
            <a:pPr marL="738187" indent="-457200">
              <a:buFont typeface="+mj-lt"/>
              <a:buAutoNum type="arabicPeriod"/>
              <a:defRPr/>
            </a:pPr>
            <a:r>
              <a:rPr lang="en-US" sz="2000" b="1" dirty="0">
                <a:latin typeface="+mj-lt"/>
                <a:ea typeface="ＭＳ Ｐゴシック" charset="0"/>
                <a:cs typeface="ＭＳ Ｐゴシック" charset="0"/>
              </a:rPr>
              <a:t>Graph Laplacian:  </a:t>
            </a: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Calculate the Laplacian matrix</a:t>
            </a:r>
          </a:p>
          <a:p>
            <a:pPr marL="738187" indent="-457200">
              <a:buFont typeface="+mj-lt"/>
              <a:buAutoNum type="arabicPeriod"/>
              <a:defRPr/>
            </a:pPr>
            <a:endParaRPr lang="en-US" sz="2000" dirty="0">
              <a:latin typeface="+mj-lt"/>
              <a:ea typeface="ＭＳ Ｐゴシック" charset="0"/>
              <a:cs typeface="ＭＳ Ｐゴシック" charset="0"/>
              <a:sym typeface="Wingdings"/>
            </a:endParaRPr>
          </a:p>
          <a:p>
            <a:pPr marL="280987">
              <a:defRPr/>
            </a:pPr>
            <a:endParaRPr lang="en-US" sz="2000" dirty="0">
              <a:latin typeface="+mj-lt"/>
              <a:ea typeface="ＭＳ Ｐゴシック" charset="0"/>
              <a:cs typeface="ＭＳ Ｐゴシック" charset="0"/>
              <a:sym typeface="Wingdings"/>
            </a:endParaRPr>
          </a:p>
          <a:p>
            <a:pPr marL="738187" indent="-457200">
              <a:buFont typeface="+mj-lt"/>
              <a:buAutoNum type="arabicPeriod"/>
              <a:defRPr/>
            </a:pPr>
            <a:endParaRPr lang="en-US" sz="2000" dirty="0">
              <a:latin typeface="+mj-lt"/>
              <a:ea typeface="ＭＳ Ｐゴシック" charset="0"/>
              <a:cs typeface="ＭＳ Ｐゴシック" charset="0"/>
              <a:sym typeface="Wingdings"/>
            </a:endParaRPr>
          </a:p>
          <a:p>
            <a:pPr marL="738187" indent="-457200">
              <a:buFont typeface="+mj-lt"/>
              <a:buAutoNum type="arabicPeriod"/>
              <a:defRPr/>
            </a:pPr>
            <a:r>
              <a:rPr lang="en-US" sz="2000" b="1" dirty="0">
                <a:latin typeface="+mj-lt"/>
                <a:ea typeface="ＭＳ Ｐゴシック" charset="0"/>
                <a:cs typeface="ＭＳ Ｐゴシック" charset="0"/>
                <a:sym typeface="Wingdings"/>
              </a:rPr>
              <a:t>Find the mapping: </a:t>
            </a:r>
            <a:r>
              <a:rPr lang="en-US" sz="2000" dirty="0">
                <a:latin typeface="+mj-lt"/>
                <a:ea typeface="ＭＳ Ｐゴシック" charset="0"/>
                <a:cs typeface="ＭＳ Ｐゴシック" charset="0"/>
                <a:sym typeface="Wingdings"/>
              </a:rPr>
              <a:t> Solve the </a:t>
            </a:r>
            <a:r>
              <a:rPr lang="en-US" sz="2000" dirty="0" err="1" smtClean="0">
                <a:latin typeface="+mj-lt"/>
                <a:ea typeface="ＭＳ Ｐゴシック" charset="0"/>
                <a:cs typeface="ＭＳ Ｐゴシック" charset="0"/>
                <a:sym typeface="Wingdings"/>
              </a:rPr>
              <a:t>Eigenproblem</a:t>
            </a:r>
            <a:r>
              <a:rPr lang="en-US" sz="2000" dirty="0">
                <a:latin typeface="+mj-lt"/>
                <a:ea typeface="ＭＳ Ｐゴシック" charset="0"/>
                <a:cs typeface="ＭＳ Ｐゴシック" charset="0"/>
                <a:sym typeface="Wingdings"/>
              </a:rPr>
              <a:t>: 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710" y="2130004"/>
            <a:ext cx="4118581" cy="876807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145" y="4003099"/>
            <a:ext cx="1941342" cy="27432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812" y="3923719"/>
            <a:ext cx="2091670" cy="809042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1329" y="5327704"/>
            <a:ext cx="1941342" cy="39762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2" charset="-128"/>
                <a:cs typeface="ＭＳ Ｐゴシック" pitchFamily="32" charset="-128"/>
              </a:rPr>
              <a:t>Schrodinger </a:t>
            </a:r>
            <a:r>
              <a:rPr lang="en-US" dirty="0" err="1" smtClean="0">
                <a:ea typeface="ＭＳ Ｐゴシック" pitchFamily="32" charset="-128"/>
                <a:cs typeface="ＭＳ Ｐゴシック" pitchFamily="32" charset="-128"/>
              </a:rPr>
              <a:t>Eigenmaps</a:t>
            </a:r>
            <a:endParaRPr lang="en-US" dirty="0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33798" name="Content Placeholder 1"/>
          <p:cNvSpPr>
            <a:spLocks noGrp="1"/>
          </p:cNvSpPr>
          <p:nvPr>
            <p:ph idx="1"/>
          </p:nvPr>
        </p:nvSpPr>
        <p:spPr>
          <a:xfrm>
            <a:off x="234950" y="1317625"/>
            <a:ext cx="8051800" cy="4879975"/>
          </a:xfrm>
        </p:spPr>
        <p:txBody>
          <a:bodyPr/>
          <a:lstStyle/>
          <a:p>
            <a:pPr marL="177800"/>
            <a:r>
              <a:rPr lang="en-US" dirty="0">
                <a:ea typeface="ＭＳ Ｐゴシック" pitchFamily="32" charset="-128"/>
                <a:cs typeface="ＭＳ Ｐゴシック" pitchFamily="32" charset="-128"/>
              </a:rPr>
              <a:t>The Schrodinger equation based on Laplace equation has an additional potential term V</a:t>
            </a:r>
          </a:p>
          <a:p>
            <a:pPr marL="177800">
              <a:buFont typeface="Arial" pitchFamily="32" charset="0"/>
              <a:buNone/>
            </a:pPr>
            <a:endParaRPr lang="en-US" dirty="0" smtClean="0">
              <a:ea typeface="ＭＳ Ｐゴシック" pitchFamily="32" charset="-128"/>
              <a:cs typeface="ＭＳ Ｐゴシック" pitchFamily="32" charset="-128"/>
            </a:endParaRPr>
          </a:p>
          <a:p>
            <a:pPr marL="177800"/>
            <a:endParaRPr lang="en-US" dirty="0" smtClean="0">
              <a:ea typeface="ＭＳ Ｐゴシック" pitchFamily="32" charset="-128"/>
              <a:cs typeface="ＭＳ Ｐゴシック" pitchFamily="32" charset="-128"/>
            </a:endParaRPr>
          </a:p>
          <a:p>
            <a:pPr marL="177800"/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There </a:t>
            </a:r>
            <a:r>
              <a:rPr lang="en-US" dirty="0">
                <a:ea typeface="ＭＳ Ｐゴシック" pitchFamily="32" charset="-128"/>
                <a:cs typeface="ＭＳ Ｐゴシック" pitchFamily="32" charset="-128"/>
              </a:rPr>
              <a:t>are </a:t>
            </a:r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different </a:t>
            </a:r>
            <a:r>
              <a:rPr lang="en-US" dirty="0">
                <a:ea typeface="ＭＳ Ｐゴシック" pitchFamily="32" charset="-128"/>
                <a:cs typeface="ＭＳ Ｐゴシック" pitchFamily="32" charset="-128"/>
              </a:rPr>
              <a:t>forms to define the potential matrix</a:t>
            </a:r>
          </a:p>
          <a:p>
            <a:pPr marL="177800"/>
            <a:endParaRPr lang="en-US" dirty="0">
              <a:ea typeface="ＭＳ Ｐゴシック" pitchFamily="32" charset="-128"/>
              <a:cs typeface="ＭＳ Ｐゴシック" pitchFamily="32" charset="-128"/>
            </a:endParaRPr>
          </a:p>
          <a:p>
            <a:pPr lvl="1"/>
            <a:r>
              <a:rPr lang="en-US" dirty="0"/>
              <a:t>Barrier </a:t>
            </a:r>
            <a:r>
              <a:rPr lang="en-US" dirty="0" smtClean="0"/>
              <a:t>Potential:</a:t>
            </a:r>
          </a:p>
          <a:p>
            <a:pPr lvl="1"/>
            <a:endParaRPr lang="en-US" dirty="0"/>
          </a:p>
          <a:p>
            <a:pPr marL="177800">
              <a:buFont typeface="Arial" pitchFamily="32" charset="0"/>
              <a:buNone/>
            </a:pPr>
            <a:endParaRPr lang="en-US" dirty="0">
              <a:ea typeface="ＭＳ Ｐゴシック" pitchFamily="32" charset="-128"/>
              <a:cs typeface="ＭＳ Ｐゴシック" pitchFamily="32" charset="-128"/>
            </a:endParaRPr>
          </a:p>
          <a:p>
            <a:pPr marL="177800">
              <a:buFont typeface="Arial" pitchFamily="32" charset="0"/>
              <a:buNone/>
            </a:pPr>
            <a:endParaRPr lang="en-US" dirty="0">
              <a:ea typeface="ＭＳ Ｐゴシック" pitchFamily="32" charset="-128"/>
              <a:cs typeface="ＭＳ Ｐゴシック" pitchFamily="32" charset="-128"/>
            </a:endParaRPr>
          </a:p>
          <a:p>
            <a:pPr marL="177800"/>
            <a:r>
              <a:rPr lang="en-US" dirty="0">
                <a:ea typeface="ＭＳ Ｐゴシック" pitchFamily="32" charset="-128"/>
                <a:cs typeface="ＭＳ Ｐゴシック" pitchFamily="32" charset="-128"/>
              </a:rPr>
              <a:t>The mapping is given by:</a:t>
            </a:r>
          </a:p>
        </p:txBody>
      </p:sp>
      <p:sp>
        <p:nvSpPr>
          <p:cNvPr id="33799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86E61213-2D50-7041-A7DC-0B40BCF5F82B}" type="slidenum">
              <a:rPr lang="en-US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13</a:t>
            </a:fld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14176" y="4416531"/>
            <a:ext cx="2378075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pitchFamily="-107" charset="-128"/>
                <a:cs typeface="Calibri"/>
              </a:rPr>
              <a:t>Allows us to “label” some of the data with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pitchFamily="-107" charset="-128"/>
                <a:cs typeface="Calibri"/>
              </a:rPr>
              <a:t>a priori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libri"/>
                <a:ea typeface="ＭＳ Ｐゴシック" pitchFamily="-107" charset="-128"/>
                <a:cs typeface="Calibri"/>
              </a:rPr>
              <a:t>information</a:t>
            </a:r>
          </a:p>
        </p:txBody>
      </p:sp>
      <p:sp>
        <p:nvSpPr>
          <p:cNvPr id="13" name="Bent Arrow 12"/>
          <p:cNvSpPr/>
          <p:nvPr/>
        </p:nvSpPr>
        <p:spPr>
          <a:xfrm rot="5400000" flipH="1">
            <a:off x="5957963" y="4241040"/>
            <a:ext cx="680885" cy="793750"/>
          </a:xfrm>
          <a:prstGeom prst="bentArrow">
            <a:avLst>
              <a:gd name="adj1" fmla="val 14231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400" y="5568045"/>
            <a:ext cx="2159000" cy="4318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810" y="3890513"/>
            <a:ext cx="4611355" cy="38428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750" y="2384425"/>
            <a:ext cx="2476500" cy="355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20583" y="5494307"/>
            <a:ext cx="202341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smtClean="0"/>
              <a:t>based on work by </a:t>
            </a:r>
            <a:r>
              <a:rPr lang="en-US" i="1" dirty="0" err="1" smtClean="0"/>
              <a:t>Wojtek</a:t>
            </a:r>
            <a:r>
              <a:rPr lang="en-US" i="1" dirty="0" smtClean="0"/>
              <a:t> </a:t>
            </a:r>
            <a:r>
              <a:rPr lang="en-US" i="1" dirty="0" err="1" smtClean="0"/>
              <a:t>Czaja</a:t>
            </a:r>
            <a:r>
              <a:rPr lang="en-US" i="1" dirty="0" smtClean="0"/>
              <a:t> et al.</a:t>
            </a:r>
            <a:endParaRPr lang="en-US" i="1" dirty="0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92" t="5373" r="5283" b="6584"/>
          <a:stretch>
            <a:fillRect/>
          </a:stretch>
        </p:blipFill>
        <p:spPr bwMode="auto">
          <a:xfrm>
            <a:off x="171450" y="1296988"/>
            <a:ext cx="454025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8"/>
          <p:cNvPicPr>
            <a:picLocks noChangeAspect="1"/>
          </p:cNvPicPr>
          <p:nvPr/>
        </p:nvPicPr>
        <p:blipFill>
          <a:blip r:embed="rId4"/>
          <a:srcRect l="2731" t="4543" r="6528" b="2153"/>
          <a:stretch>
            <a:fillRect/>
          </a:stretch>
        </p:blipFill>
        <p:spPr bwMode="auto">
          <a:xfrm>
            <a:off x="4967288" y="2917825"/>
            <a:ext cx="398462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2" charset="-128"/>
                <a:cs typeface="ＭＳ Ｐゴシック" pitchFamily="32" charset="-128"/>
              </a:rPr>
              <a:t>3D Data &amp; its </a:t>
            </a:r>
            <a:r>
              <a:rPr lang="en-US" dirty="0" err="1">
                <a:ea typeface="ＭＳ Ｐゴシック" pitchFamily="32" charset="-128"/>
                <a:cs typeface="ＭＳ Ｐゴシック" pitchFamily="32" charset="-128"/>
              </a:rPr>
              <a:t>Laplacian</a:t>
            </a:r>
            <a:r>
              <a:rPr lang="en-US" dirty="0">
                <a:ea typeface="ＭＳ Ｐゴシック" pitchFamily="32" charset="-128"/>
                <a:cs typeface="ＭＳ Ｐゴシック" pitchFamily="32" charset="-128"/>
              </a:rPr>
              <a:t> </a:t>
            </a:r>
            <a:r>
              <a:rPr lang="en-US" dirty="0" err="1" smtClean="0">
                <a:ea typeface="ＭＳ Ｐゴシック" pitchFamily="32" charset="-128"/>
                <a:cs typeface="ＭＳ Ｐゴシック" pitchFamily="32" charset="-128"/>
              </a:rPr>
              <a:t>Eigenmap</a:t>
            </a:r>
            <a:endParaRPr lang="en-US" dirty="0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35845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3A530AF6-56F4-E64C-BBA3-7A30046EAF40}" type="slidenum">
              <a:rPr lang="en-US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14</a:t>
            </a:fld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6059488" y="2579688"/>
            <a:ext cx="1865815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 dirty="0" err="1" smtClean="0">
                <a:latin typeface="+mj-lt"/>
              </a:rPr>
              <a:t>Laplacian</a:t>
            </a:r>
            <a:r>
              <a:rPr lang="en-US" sz="1600" b="1" dirty="0" smtClean="0">
                <a:latin typeface="+mj-lt"/>
              </a:rPr>
              <a:t> </a:t>
            </a:r>
            <a:r>
              <a:rPr lang="en-US" sz="1600" b="1" dirty="0" err="1" smtClean="0">
                <a:latin typeface="+mj-lt"/>
              </a:rPr>
              <a:t>Eigenmap</a:t>
            </a:r>
            <a:endParaRPr lang="en-US" sz="1600" b="1" dirty="0" smtClean="0">
              <a:latin typeface="+mj-lt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1303338" y="4700588"/>
            <a:ext cx="1792287" cy="3381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 dirty="0" smtClean="0">
                <a:latin typeface="+mj-lt"/>
              </a:rPr>
              <a:t>Original Data in 3D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2" charset="-128"/>
                <a:cs typeface="ＭＳ Ｐゴシック" pitchFamily="32" charset="-128"/>
              </a:rPr>
              <a:t>3D Data &amp; its Schrodinger </a:t>
            </a:r>
            <a:r>
              <a:rPr lang="en-US" dirty="0" err="1" smtClean="0">
                <a:ea typeface="ＭＳ Ｐゴシック" pitchFamily="32" charset="-128"/>
                <a:cs typeface="ＭＳ Ｐゴシック" pitchFamily="32" charset="-128"/>
              </a:rPr>
              <a:t>Eigenmap</a:t>
            </a:r>
            <a:endParaRPr lang="en-US" dirty="0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3ABC4DC4-BC9E-FB47-860C-A4DC205BE42F}" type="slidenum">
              <a:rPr lang="en-US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15</a:t>
            </a:fld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pic>
        <p:nvPicPr>
          <p:cNvPr id="37893" name="Picture 10"/>
          <p:cNvPicPr>
            <a:picLocks noChangeAspect="1"/>
          </p:cNvPicPr>
          <p:nvPr/>
        </p:nvPicPr>
        <p:blipFill>
          <a:blip r:embed="rId2"/>
          <a:srcRect l="2731" t="4543" r="5907" b="2707"/>
          <a:stretch>
            <a:fillRect/>
          </a:stretch>
        </p:blipFill>
        <p:spPr bwMode="auto">
          <a:xfrm>
            <a:off x="5007584" y="2324394"/>
            <a:ext cx="3768116" cy="286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8218488" y="2016419"/>
            <a:ext cx="508000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latin typeface="+mj-lt"/>
              </a:rPr>
              <a:t>α= 1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6069013" y="5193822"/>
            <a:ext cx="2083924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 dirty="0" smtClean="0">
                <a:latin typeface="+mj-lt"/>
              </a:rPr>
              <a:t>Schrodinger </a:t>
            </a:r>
            <a:r>
              <a:rPr lang="en-US" sz="1600" b="1" dirty="0" err="1" smtClean="0">
                <a:latin typeface="+mj-lt"/>
              </a:rPr>
              <a:t>Eigenmap</a:t>
            </a:r>
            <a:endParaRPr lang="en-US" sz="1600" b="1" dirty="0" smtClean="0">
              <a:latin typeface="+mj-lt"/>
            </a:endParaRPr>
          </a:p>
        </p:txBody>
      </p:sp>
      <p:pic>
        <p:nvPicPr>
          <p:cNvPr id="37897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92" t="5373" r="5283" b="6584"/>
          <a:stretch>
            <a:fillRect/>
          </a:stretch>
        </p:blipFill>
        <p:spPr bwMode="auto">
          <a:xfrm>
            <a:off x="104775" y="1998184"/>
            <a:ext cx="4538663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1303338" y="5193822"/>
            <a:ext cx="1792287" cy="3381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 dirty="0" smtClean="0">
                <a:latin typeface="+mj-lt"/>
              </a:rPr>
              <a:t>Original Data in 3D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775" y="1417528"/>
            <a:ext cx="416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 the point at (0,0,0) in the potential V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Clustering Approaches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9E65DD72-2F9A-B042-87F9-2CCC67021535}" type="slidenum">
              <a:rPr lang="en-US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16</a:t>
            </a:fld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2013" y="3313113"/>
            <a:ext cx="1106487" cy="6080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Create Graph</a:t>
            </a:r>
          </a:p>
        </p:txBody>
      </p:sp>
      <p:sp>
        <p:nvSpPr>
          <p:cNvPr id="6" name="Rectangle 5"/>
          <p:cNvSpPr/>
          <p:nvPr/>
        </p:nvSpPr>
        <p:spPr>
          <a:xfrm>
            <a:off x="2308225" y="3313113"/>
            <a:ext cx="1149350" cy="6080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Compute L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1968500" y="3435350"/>
            <a:ext cx="381000" cy="35083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81425" y="3219450"/>
            <a:ext cx="1247775" cy="863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Add labeled data into V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6413" y="3440113"/>
            <a:ext cx="674687" cy="3825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263" y="1687513"/>
            <a:ext cx="1066800" cy="925512"/>
          </a:xfrm>
          <a:prstGeom prst="rect">
            <a:avLst/>
          </a:prstGeom>
          <a:solidFill>
            <a:srgbClr val="DBEEF4"/>
          </a:solidFill>
          <a:ln>
            <a:solidFill>
              <a:srgbClr val="318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Image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59713" y="3132138"/>
            <a:ext cx="1216025" cy="1000125"/>
          </a:xfrm>
          <a:prstGeom prst="rect">
            <a:avLst/>
          </a:prstGeom>
          <a:solidFill>
            <a:srgbClr val="DBEEF4"/>
          </a:solidFill>
          <a:ln>
            <a:solidFill>
              <a:srgbClr val="318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Semi-supervised clustering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3457575" y="3449638"/>
            <a:ext cx="379413" cy="3508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368925" y="3317875"/>
            <a:ext cx="1147763" cy="6064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Compute E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5041900" y="3457575"/>
            <a:ext cx="381000" cy="35083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6530975" y="3449638"/>
            <a:ext cx="379413" cy="3508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955800" y="1906588"/>
            <a:ext cx="1106488" cy="6080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Create Graph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41700" y="1906588"/>
            <a:ext cx="1149350" cy="6080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Compute L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3062288" y="2041525"/>
            <a:ext cx="379412" cy="35083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4591050" y="2041525"/>
            <a:ext cx="379413" cy="35083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981575" y="2028825"/>
            <a:ext cx="674688" cy="3825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LE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33638" y="1825625"/>
            <a:ext cx="1481137" cy="8112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Unsupervised clustering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7543800" y="3471863"/>
            <a:ext cx="381000" cy="3508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5656263" y="2041525"/>
            <a:ext cx="379412" cy="35083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Bent-Up Arrow 42"/>
          <p:cNvSpPr/>
          <p:nvPr/>
        </p:nvSpPr>
        <p:spPr>
          <a:xfrm rot="5400000">
            <a:off x="46831" y="2874170"/>
            <a:ext cx="1095375" cy="620712"/>
          </a:xfrm>
          <a:prstGeom prst="bentUpArrow">
            <a:avLst/>
          </a:prstGeom>
          <a:solidFill>
            <a:srgbClr val="77933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1150938" y="2041525"/>
            <a:ext cx="811212" cy="35083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/>
          </p:cNvPicPr>
          <p:nvPr/>
        </p:nvPicPr>
        <p:blipFill>
          <a:blip r:embed="rId2"/>
          <a:srcRect l="8138" t="10078" r="7774" b="65002"/>
          <a:stretch>
            <a:fillRect/>
          </a:stretch>
        </p:blipFill>
        <p:spPr bwMode="auto">
          <a:xfrm>
            <a:off x="0" y="1231900"/>
            <a:ext cx="57594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4"/>
          <p:cNvPicPr>
            <a:picLocks noChangeAspect="1"/>
          </p:cNvPicPr>
          <p:nvPr/>
        </p:nvPicPr>
        <p:blipFill>
          <a:blip r:embed="rId3"/>
          <a:srcRect l="29193" t="14549" r="29477" b="30191"/>
          <a:stretch>
            <a:fillRect/>
          </a:stretch>
        </p:blipFill>
        <p:spPr bwMode="auto">
          <a:xfrm>
            <a:off x="874713" y="4078288"/>
            <a:ext cx="1846262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/>
          <p:cNvPicPr>
            <a:picLocks noChangeAspect="1"/>
          </p:cNvPicPr>
          <p:nvPr/>
        </p:nvPicPr>
        <p:blipFill>
          <a:blip r:embed="rId2"/>
          <a:srcRect l="8138" t="56781" r="7774" b="16551"/>
          <a:stretch>
            <a:fillRect/>
          </a:stretch>
        </p:blipFill>
        <p:spPr bwMode="auto">
          <a:xfrm>
            <a:off x="0" y="2455863"/>
            <a:ext cx="57594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1"/>
          <p:cNvPicPr>
            <a:picLocks noChangeAspect="1"/>
          </p:cNvPicPr>
          <p:nvPr/>
        </p:nvPicPr>
        <p:blipFill>
          <a:blip r:embed="rId4"/>
          <a:srcRect l="5440" t="2605" r="6737" b="2431"/>
          <a:stretch>
            <a:fillRect/>
          </a:stretch>
        </p:blipFill>
        <p:spPr bwMode="auto">
          <a:xfrm>
            <a:off x="5840413" y="1890713"/>
            <a:ext cx="313372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SE for Clustering</a:t>
            </a:r>
            <a:endParaRPr lang="en-US" dirty="0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39943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A8ACBBC0-782A-8D48-9DEE-AE2E69F349D3}" type="slidenum">
              <a:rPr lang="en-US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17</a:t>
            </a:fld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pic>
        <p:nvPicPr>
          <p:cNvPr id="39944" name="Picture 2"/>
          <p:cNvPicPr>
            <a:picLocks noChangeAspect="1"/>
          </p:cNvPicPr>
          <p:nvPr/>
        </p:nvPicPr>
        <p:blipFill>
          <a:blip r:embed="rId5"/>
          <a:srcRect l="28667" t="18723" r="40451" b="32822"/>
          <a:stretch>
            <a:fillRect/>
          </a:stretch>
        </p:blipFill>
        <p:spPr bwMode="auto">
          <a:xfrm>
            <a:off x="2801938" y="3971925"/>
            <a:ext cx="2520950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TextBox 13"/>
          <p:cNvSpPr txBox="1">
            <a:spLocks noChangeArrowheads="1"/>
          </p:cNvSpPr>
          <p:nvPr/>
        </p:nvSpPr>
        <p:spPr bwMode="auto">
          <a:xfrm>
            <a:off x="7177088" y="1530350"/>
            <a:ext cx="676275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dirty="0" smtClean="0">
                <a:latin typeface="+mj-lt"/>
              </a:rPr>
              <a:t>Road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9450" y="4473748"/>
            <a:ext cx="3214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dirty="0" smtClean="0"/>
              <a:t>several pixels on the road identified and labeled in V</a:t>
            </a:r>
          </a:p>
          <a:p>
            <a:pPr marL="169863" indent="-169863">
              <a:buFont typeface="Arial"/>
              <a:buChar char="•"/>
            </a:pPr>
            <a:r>
              <a:rPr lang="en-US" dirty="0" smtClean="0"/>
              <a:t>note that the labeled class appears in the first component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0"/>
          <p:cNvPicPr>
            <a:picLocks noChangeAspect="1"/>
          </p:cNvPicPr>
          <p:nvPr/>
        </p:nvPicPr>
        <p:blipFill>
          <a:blip r:embed="rId2"/>
          <a:srcRect l="34424" t="16946" r="34740" b="37300"/>
          <a:stretch>
            <a:fillRect/>
          </a:stretch>
        </p:blipFill>
        <p:spPr bwMode="auto">
          <a:xfrm>
            <a:off x="714375" y="4086225"/>
            <a:ext cx="2097088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17"/>
          <p:cNvPicPr>
            <a:picLocks noChangeAspect="1"/>
          </p:cNvPicPr>
          <p:nvPr/>
        </p:nvPicPr>
        <p:blipFill>
          <a:blip r:embed="rId3"/>
          <a:srcRect l="9000" t="58446" r="7973" b="18361"/>
          <a:stretch>
            <a:fillRect/>
          </a:stretch>
        </p:blipFill>
        <p:spPr bwMode="auto">
          <a:xfrm>
            <a:off x="107950" y="2447925"/>
            <a:ext cx="5456238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9"/>
          <p:cNvPicPr>
            <a:picLocks noChangeAspect="1"/>
          </p:cNvPicPr>
          <p:nvPr/>
        </p:nvPicPr>
        <p:blipFill>
          <a:blip r:embed="rId4"/>
          <a:srcRect l="1949" t="4269" r="7370" b="2646"/>
          <a:stretch>
            <a:fillRect/>
          </a:stretch>
        </p:blipFill>
        <p:spPr bwMode="auto">
          <a:xfrm>
            <a:off x="5759450" y="1995488"/>
            <a:ext cx="3206750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0"/>
          <p:cNvPicPr>
            <a:picLocks noChangeAspect="1"/>
          </p:cNvPicPr>
          <p:nvPr/>
        </p:nvPicPr>
        <p:blipFill>
          <a:blip r:embed="rId3"/>
          <a:srcRect l="9000" t="10820" r="7973" b="66370"/>
          <a:stretch>
            <a:fillRect/>
          </a:stretch>
        </p:blipFill>
        <p:spPr bwMode="auto">
          <a:xfrm>
            <a:off x="107950" y="1235075"/>
            <a:ext cx="5408613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SE for Clustering</a:t>
            </a:r>
            <a:endParaRPr lang="en-US" dirty="0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40967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D862797A-8EF5-8D41-A55B-4FB45B8B3CC7}" type="slidenum">
              <a:rPr lang="en-US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18</a:t>
            </a:fld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pic>
        <p:nvPicPr>
          <p:cNvPr id="40968" name="Picture 2"/>
          <p:cNvPicPr>
            <a:picLocks noChangeAspect="1"/>
          </p:cNvPicPr>
          <p:nvPr/>
        </p:nvPicPr>
        <p:blipFill>
          <a:blip r:embed="rId5"/>
          <a:srcRect l="32803" t="26198" r="43997" b="43628"/>
          <a:stretch>
            <a:fillRect/>
          </a:stretch>
        </p:blipFill>
        <p:spPr bwMode="auto">
          <a:xfrm>
            <a:off x="2981325" y="4024313"/>
            <a:ext cx="250825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7177088" y="1530350"/>
            <a:ext cx="676275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dirty="0" smtClean="0">
                <a:latin typeface="+mj-lt"/>
              </a:rPr>
              <a:t>Road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59450" y="4473748"/>
            <a:ext cx="321468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dirty="0" smtClean="0"/>
              <a:t>several pixels on the road identified and labeled in V</a:t>
            </a:r>
          </a:p>
          <a:p>
            <a:pPr marL="169863" indent="-169863">
              <a:buFont typeface="Arial"/>
              <a:buChar char="•"/>
            </a:pPr>
            <a:r>
              <a:rPr lang="en-US" dirty="0" smtClean="0"/>
              <a:t>note that the labeled class appears in the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second</a:t>
            </a:r>
            <a:r>
              <a:rPr lang="en-US" dirty="0" smtClean="0"/>
              <a:t> component, but still pushed toward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origin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/>
              <a:t>in new space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use this for Target Detection?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Target detection can be thought of as a two class clustering problem, where the target class is very rare</a:t>
            </a:r>
          </a:p>
          <a:p>
            <a:pPr lvl="1"/>
            <a:r>
              <a:rPr lang="en-US" dirty="0" smtClean="0"/>
              <a:t>class 1: target</a:t>
            </a:r>
          </a:p>
          <a:p>
            <a:pPr lvl="1"/>
            <a:r>
              <a:rPr lang="en-US" dirty="0" smtClean="0"/>
              <a:t>class 2: background</a:t>
            </a:r>
          </a:p>
          <a:p>
            <a:endParaRPr lang="en-US" dirty="0" smtClean="0"/>
          </a:p>
          <a:p>
            <a:r>
              <a:rPr lang="en-US" dirty="0" smtClean="0"/>
              <a:t>But we know what we’re looking for, just not where it is in the scene</a:t>
            </a:r>
          </a:p>
          <a:p>
            <a:endParaRPr lang="en-US" dirty="0" smtClean="0"/>
          </a:p>
          <a:p>
            <a:r>
              <a:rPr lang="en-US" dirty="0" smtClean="0"/>
              <a:t>How do we move from labeling </a:t>
            </a:r>
            <a:r>
              <a:rPr lang="en-US" i="1" dirty="0" smtClean="0">
                <a:solidFill>
                  <a:srgbClr val="632523"/>
                </a:solidFill>
              </a:rPr>
              <a:t>known data in the scene </a:t>
            </a:r>
            <a:r>
              <a:rPr lang="en-US" dirty="0" smtClean="0"/>
              <a:t>to labeling 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known data, not known to be in the scene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by injecting the target signature into the data set before we build the graph!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B8D924-526F-1246-B11B-EEAD0F579B7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What is Spectral Imaging?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Over time (passive) imaging systems have improved their spectral response and sensitivity</a:t>
            </a:r>
          </a:p>
          <a:p>
            <a:pPr lvl="1" eaLnBrk="1" hangingPunct="1"/>
            <a:r>
              <a:rPr lang="en-US" dirty="0"/>
              <a:t>B&amp;W (1 spectral band)</a:t>
            </a:r>
          </a:p>
          <a:p>
            <a:pPr lvl="1" eaLnBrk="1" hangingPunct="1"/>
            <a:r>
              <a:rPr lang="en-US" dirty="0"/>
              <a:t>Color (RGB, 3 spectral bands</a:t>
            </a:r>
            <a:r>
              <a:rPr lang="en-US" dirty="0" smtClean="0"/>
              <a:t>)</a:t>
            </a:r>
          </a:p>
          <a:p>
            <a:pPr lvl="1" eaLnBrk="1" hangingPunct="1"/>
            <a:r>
              <a:rPr lang="en-US" dirty="0" smtClean="0"/>
              <a:t>“</a:t>
            </a:r>
            <a:r>
              <a:rPr lang="en-US" dirty="0"/>
              <a:t>Multispectral” (5 - 12 spectral bands, </a:t>
            </a:r>
            <a:r>
              <a:rPr lang="en-US" i="1" dirty="0"/>
              <a:t>e.g.</a:t>
            </a:r>
            <a:r>
              <a:rPr lang="en-US" dirty="0"/>
              <a:t>, </a:t>
            </a:r>
            <a:r>
              <a:rPr lang="en-US" dirty="0" err="1" smtClean="0"/>
              <a:t>Landsat</a:t>
            </a:r>
            <a:r>
              <a:rPr lang="en-US" dirty="0"/>
              <a:t>)</a:t>
            </a:r>
          </a:p>
          <a:p>
            <a:pPr lvl="1" eaLnBrk="1" hangingPunct="1"/>
            <a:r>
              <a:rPr lang="en-US" dirty="0"/>
              <a:t>“</a:t>
            </a:r>
            <a:r>
              <a:rPr lang="en-US" dirty="0" err="1"/>
              <a:t>Hyperspectral</a:t>
            </a:r>
            <a:r>
              <a:rPr lang="en-US" dirty="0"/>
              <a:t>” (~100s of spectral bands)</a:t>
            </a:r>
          </a:p>
          <a:p>
            <a:pPr lvl="2" eaLnBrk="1" hangingPunct="1"/>
            <a:r>
              <a:rPr lang="en-US" dirty="0"/>
              <a:t>“reflective” regime and “emissive” regime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dirty="0"/>
              <a:t>Why more bands?</a:t>
            </a:r>
          </a:p>
          <a:p>
            <a:pPr lvl="1" eaLnBrk="1" hangingPunct="1">
              <a:buClr>
                <a:schemeClr val="tx1"/>
              </a:buClr>
            </a:pPr>
            <a:r>
              <a:rPr lang="en-US" i="1" dirty="0">
                <a:solidFill>
                  <a:srgbClr val="254061"/>
                </a:solidFill>
              </a:rPr>
              <a:t>more spectral information</a:t>
            </a:r>
            <a:r>
              <a:rPr lang="en-US" dirty="0">
                <a:solidFill>
                  <a:srgbClr val="254061"/>
                </a:solidFill>
              </a:rPr>
              <a:t> </a:t>
            </a:r>
            <a:r>
              <a:rPr lang="en-US" dirty="0"/>
              <a:t>leads to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greater material </a:t>
            </a:r>
            <a:r>
              <a:rPr lang="en-US" i="1" dirty="0" err="1">
                <a:solidFill>
                  <a:schemeClr val="accent3">
                    <a:lumMod val="50000"/>
                  </a:schemeClr>
                </a:solidFill>
              </a:rPr>
              <a:t>separability</a:t>
            </a:r>
            <a:endParaRPr lang="en-US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D19E1D2-AD57-C24C-86A4-4859B0BEC0CF}" type="slidenum">
              <a:rPr lang="en-US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2</a:t>
            </a:fld>
            <a:endParaRPr lang="en-US" smtClean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Target Detection Approach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9E65DD72-2F9A-B042-87F9-2CCC67021535}" type="slidenum">
              <a:rPr lang="en-US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20</a:t>
            </a:fld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2013" y="3313113"/>
            <a:ext cx="1106487" cy="6080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Create Graph</a:t>
            </a:r>
          </a:p>
        </p:txBody>
      </p:sp>
      <p:sp>
        <p:nvSpPr>
          <p:cNvPr id="6" name="Rectangle 5"/>
          <p:cNvSpPr/>
          <p:nvPr/>
        </p:nvSpPr>
        <p:spPr>
          <a:xfrm>
            <a:off x="2308225" y="3313113"/>
            <a:ext cx="1149350" cy="6080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Compute L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1968500" y="3435350"/>
            <a:ext cx="381000" cy="35083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81425" y="3219450"/>
            <a:ext cx="1247775" cy="863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Add labeled data into V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6413" y="3440113"/>
            <a:ext cx="674687" cy="3825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263" y="1687513"/>
            <a:ext cx="1066800" cy="925512"/>
          </a:xfrm>
          <a:prstGeom prst="rect">
            <a:avLst/>
          </a:prstGeom>
          <a:solidFill>
            <a:srgbClr val="DBEEF4"/>
          </a:solidFill>
          <a:ln>
            <a:solidFill>
              <a:srgbClr val="318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Image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59713" y="3132138"/>
            <a:ext cx="1216025" cy="1000125"/>
          </a:xfrm>
          <a:prstGeom prst="rect">
            <a:avLst/>
          </a:prstGeom>
          <a:solidFill>
            <a:srgbClr val="DBEEF4"/>
          </a:solidFill>
          <a:ln>
            <a:solidFill>
              <a:srgbClr val="318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Semi-supervised clustering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3457575" y="3449638"/>
            <a:ext cx="379413" cy="3508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368925" y="3317875"/>
            <a:ext cx="1147763" cy="6064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Compute E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5041900" y="3457575"/>
            <a:ext cx="381000" cy="35083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6530975" y="3449638"/>
            <a:ext cx="379413" cy="3508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955800" y="1906588"/>
            <a:ext cx="1106488" cy="6080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Create Graph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41700" y="1906588"/>
            <a:ext cx="1149350" cy="6080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Compute L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3062288" y="2041525"/>
            <a:ext cx="379412" cy="35083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4591050" y="2041525"/>
            <a:ext cx="379413" cy="35083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981575" y="2028825"/>
            <a:ext cx="674688" cy="3825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LE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33638" y="1825625"/>
            <a:ext cx="1481137" cy="8112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Unsupervised clustering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62013" y="4843463"/>
            <a:ext cx="1106487" cy="6080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Create Graph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308225" y="4843463"/>
            <a:ext cx="1149350" cy="6080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Compute L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1968500" y="4965700"/>
            <a:ext cx="381000" cy="35083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808413" y="4606925"/>
            <a:ext cx="1247775" cy="1120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Add labeled target data into V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883400" y="4970463"/>
            <a:ext cx="674688" cy="3825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SE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470275" y="4979988"/>
            <a:ext cx="381000" cy="3508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95913" y="4848225"/>
            <a:ext cx="1147762" cy="6064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Compute E</a:t>
            </a:r>
          </a:p>
        </p:txBody>
      </p:sp>
      <p:sp>
        <p:nvSpPr>
          <p:cNvPr id="37" name="Right Arrow 36"/>
          <p:cNvSpPr/>
          <p:nvPr/>
        </p:nvSpPr>
        <p:spPr>
          <a:xfrm>
            <a:off x="5068888" y="4975225"/>
            <a:ext cx="381000" cy="35083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6557963" y="4979988"/>
            <a:ext cx="379412" cy="3508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900988" y="4781550"/>
            <a:ext cx="1174750" cy="788988"/>
          </a:xfrm>
          <a:prstGeom prst="rect">
            <a:avLst/>
          </a:prstGeom>
          <a:solidFill>
            <a:srgbClr val="DBEEF4"/>
          </a:solidFill>
          <a:ln>
            <a:solidFill>
              <a:srgbClr val="31859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Target Detection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7543800" y="3471863"/>
            <a:ext cx="381000" cy="3508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7572375" y="4986338"/>
            <a:ext cx="379413" cy="3508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5656263" y="2041525"/>
            <a:ext cx="379412" cy="35083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Bent-Up Arrow 42"/>
          <p:cNvSpPr/>
          <p:nvPr/>
        </p:nvSpPr>
        <p:spPr>
          <a:xfrm rot="5400000">
            <a:off x="46831" y="2874170"/>
            <a:ext cx="1095375" cy="620712"/>
          </a:xfrm>
          <a:prstGeom prst="bentUpArrow">
            <a:avLst/>
          </a:prstGeom>
          <a:solidFill>
            <a:srgbClr val="77933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44" name="Bent-Up Arrow 43"/>
          <p:cNvSpPr/>
          <p:nvPr/>
        </p:nvSpPr>
        <p:spPr>
          <a:xfrm rot="5400000">
            <a:off x="-215900" y="4165601"/>
            <a:ext cx="1620837" cy="620712"/>
          </a:xfrm>
          <a:prstGeom prst="bentUpArrow">
            <a:avLst/>
          </a:prstGeom>
          <a:solidFill>
            <a:srgbClr val="77933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1150938" y="2041525"/>
            <a:ext cx="811212" cy="35083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Target Detection Methodology – Detection Statistic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Schrodinger </a:t>
            </a:r>
            <a:r>
              <a:rPr lang="en-US" dirty="0" err="1" smtClean="0"/>
              <a:t>Eigenmaps</a:t>
            </a:r>
            <a:r>
              <a:rPr lang="en-US" dirty="0" smtClean="0"/>
              <a:t> results in pixels similar to labeled data being pushed 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</a:rPr>
              <a:t>toward the origin </a:t>
            </a:r>
            <a:r>
              <a:rPr lang="en-US" dirty="0" smtClean="0"/>
              <a:t>in the new space</a:t>
            </a:r>
          </a:p>
          <a:p>
            <a:r>
              <a:rPr lang="en-US" dirty="0" smtClean="0"/>
              <a:t>We can use this effect as a detection statistic to identify likely targets in the SE space</a:t>
            </a:r>
          </a:p>
          <a:p>
            <a:endParaRPr lang="en-US" dirty="0"/>
          </a:p>
        </p:txBody>
      </p:sp>
      <p:sp>
        <p:nvSpPr>
          <p:cNvPr id="41992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964DD1-ED76-5043-8FCC-28AD4922829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8212726">
            <a:off x="6945313" y="4811713"/>
            <a:ext cx="490537" cy="352425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002" name="Picture 4"/>
          <p:cNvPicPr>
            <a:picLocks noChangeAspect="1"/>
          </p:cNvPicPr>
          <p:nvPr/>
        </p:nvPicPr>
        <p:blipFill>
          <a:blip r:embed="rId3"/>
          <a:srcRect l="32507" t="25922" r="49240" b="44014"/>
          <a:stretch>
            <a:fillRect/>
          </a:stretch>
        </p:blipFill>
        <p:spPr bwMode="auto">
          <a:xfrm>
            <a:off x="5924550" y="5084763"/>
            <a:ext cx="1041400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3" name="Picture 16"/>
          <p:cNvPicPr>
            <a:picLocks noChangeAspect="1"/>
          </p:cNvPicPr>
          <p:nvPr/>
        </p:nvPicPr>
        <p:blipFill>
          <a:blip r:embed="rId4"/>
          <a:srcRect l="13103" t="7584" r="9702" b="11488"/>
          <a:stretch>
            <a:fillRect/>
          </a:stretch>
        </p:blipFill>
        <p:spPr bwMode="auto">
          <a:xfrm>
            <a:off x="309563" y="3246438"/>
            <a:ext cx="1635125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ight Arrow 18"/>
          <p:cNvSpPr/>
          <p:nvPr/>
        </p:nvSpPr>
        <p:spPr>
          <a:xfrm>
            <a:off x="2082800" y="3671888"/>
            <a:ext cx="490538" cy="3508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4156075" y="3675063"/>
            <a:ext cx="490538" cy="3508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6242050" y="3675063"/>
            <a:ext cx="490538" cy="35083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007" name="TextBox 23"/>
          <p:cNvSpPr txBox="1">
            <a:spLocks noChangeArrowheads="1"/>
          </p:cNvSpPr>
          <p:nvPr/>
        </p:nvSpPr>
        <p:spPr bwMode="auto">
          <a:xfrm>
            <a:off x="6877050" y="4352925"/>
            <a:ext cx="2014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 pitchFamily="32" charset="0"/>
              </a:rPr>
              <a:t>Eigenvectors for pixel</a:t>
            </a:r>
            <a:endParaRPr lang="en-US" sz="1600" i="1" dirty="0">
              <a:latin typeface="Calibri" pitchFamily="32" charset="0"/>
            </a:endParaRPr>
          </a:p>
        </p:txBody>
      </p:sp>
      <p:graphicFrame>
        <p:nvGraphicFramePr>
          <p:cNvPr id="41990" name="Object 6"/>
          <p:cNvGraphicFramePr>
            <a:graphicFrameLocks noChangeAspect="1"/>
          </p:cNvGraphicFramePr>
          <p:nvPr/>
        </p:nvGraphicFramePr>
        <p:xfrm>
          <a:off x="8750300" y="4430713"/>
          <a:ext cx="180975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3" name="Equation" r:id="rId5" imgW="88900" imgH="165100" progId="Equation.3">
                  <p:embed/>
                </p:oleObj>
              </mc:Choice>
              <mc:Fallback>
                <p:oleObj name="Equation" r:id="rId5" imgW="88900" imgH="1651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0300" y="4430713"/>
                        <a:ext cx="180975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313" y="3743823"/>
            <a:ext cx="1464672" cy="210312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8738" y="3766503"/>
            <a:ext cx="1423651" cy="201168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7670" y="3545137"/>
            <a:ext cx="1648812" cy="686308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7410" y="4418620"/>
            <a:ext cx="600089" cy="224209"/>
          </a:xfrm>
          <a:prstGeom prst="rect">
            <a:avLst/>
          </a:prstGeom>
        </p:spPr>
      </p:pic>
      <p:sp>
        <p:nvSpPr>
          <p:cNvPr id="32" name="TextBox 23"/>
          <p:cNvSpPr txBox="1">
            <a:spLocks noChangeArrowheads="1"/>
          </p:cNvSpPr>
          <p:nvPr/>
        </p:nvSpPr>
        <p:spPr bwMode="auto">
          <a:xfrm>
            <a:off x="3848271" y="5250177"/>
            <a:ext cx="20762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Calibri" pitchFamily="32" charset="0"/>
              </a:rPr>
              <a:t>pixels with high value in this statistic are deemed target-like</a:t>
            </a:r>
            <a:endParaRPr lang="en-US" sz="1600" i="1" dirty="0">
              <a:latin typeface="Calibri" pitchFamily="32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1"/>
          <p:cNvSpPr txBox="1">
            <a:spLocks noChangeArrowheads="1"/>
          </p:cNvSpPr>
          <p:nvPr/>
        </p:nvSpPr>
        <p:spPr bwMode="auto">
          <a:xfrm>
            <a:off x="-9525" y="1271588"/>
            <a:ext cx="441325" cy="4000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b="1" dirty="0" smtClean="0">
                <a:latin typeface="+mj-lt"/>
                <a:cs typeface="Arial" charset="0"/>
              </a:rPr>
              <a:t>T1</a:t>
            </a:r>
          </a:p>
        </p:txBody>
      </p:sp>
      <p:sp>
        <p:nvSpPr>
          <p:cNvPr id="28674" name="TextBox 15"/>
          <p:cNvSpPr txBox="1">
            <a:spLocks noChangeArrowheads="1"/>
          </p:cNvSpPr>
          <p:nvPr/>
        </p:nvSpPr>
        <p:spPr bwMode="auto">
          <a:xfrm>
            <a:off x="409575" y="3860800"/>
            <a:ext cx="441325" cy="4000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b="1" smtClean="0">
                <a:latin typeface="+mj-lt"/>
                <a:cs typeface="Arial" charset="0"/>
              </a:rPr>
              <a:t>T2</a:t>
            </a:r>
          </a:p>
        </p:txBody>
      </p:sp>
      <p:sp>
        <p:nvSpPr>
          <p:cNvPr id="43012" name="Title 1"/>
          <p:cNvSpPr>
            <a:spLocks noGrp="1"/>
          </p:cNvSpPr>
          <p:nvPr>
            <p:ph type="title"/>
          </p:nvPr>
        </p:nvSpPr>
        <p:spPr>
          <a:xfrm>
            <a:off x="231775" y="112713"/>
            <a:ext cx="8051800" cy="973137"/>
          </a:xfrm>
        </p:spPr>
        <p:txBody>
          <a:bodyPr/>
          <a:lstStyle/>
          <a:p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Data with Known Targets</a:t>
            </a:r>
            <a:endParaRPr lang="en-US" dirty="0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43013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6ED07BA-6557-F54F-8D29-B198E4BDDA5A}" type="slidenum">
              <a:rPr lang="en-US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22</a:t>
            </a:fld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pic>
        <p:nvPicPr>
          <p:cNvPr id="43014" name="Picture 13"/>
          <p:cNvPicPr>
            <a:picLocks noChangeAspect="1"/>
          </p:cNvPicPr>
          <p:nvPr/>
        </p:nvPicPr>
        <p:blipFill>
          <a:blip r:embed="rId3"/>
          <a:srcRect l="29193" t="14549" r="29477" b="30191"/>
          <a:stretch>
            <a:fillRect/>
          </a:stretch>
        </p:blipFill>
        <p:spPr bwMode="auto">
          <a:xfrm>
            <a:off x="3694113" y="1250950"/>
            <a:ext cx="2209800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16"/>
          <p:cNvPicPr>
            <a:picLocks noChangeAspect="1"/>
          </p:cNvPicPr>
          <p:nvPr/>
        </p:nvPicPr>
        <p:blipFill>
          <a:blip r:embed="rId4"/>
          <a:srcRect l="33009" t="20007" r="33511" b="40717"/>
          <a:stretch>
            <a:fillRect/>
          </a:stretch>
        </p:blipFill>
        <p:spPr bwMode="auto">
          <a:xfrm>
            <a:off x="4178300" y="4076700"/>
            <a:ext cx="24018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9"/>
          <p:cNvPicPr>
            <a:picLocks noChangeAspect="1"/>
          </p:cNvPicPr>
          <p:nvPr/>
        </p:nvPicPr>
        <p:blipFill>
          <a:blip r:embed="rId5"/>
          <a:srcRect l="4543" t="4457" r="7706" b="1830"/>
          <a:stretch>
            <a:fillRect/>
          </a:stretch>
        </p:blipFill>
        <p:spPr bwMode="auto">
          <a:xfrm>
            <a:off x="419100" y="1206500"/>
            <a:ext cx="308292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>
            <a:endCxn id="0" idx="3"/>
          </p:cNvCxnSpPr>
          <p:nvPr/>
        </p:nvCxnSpPr>
        <p:spPr>
          <a:xfrm flipH="1">
            <a:off x="3502025" y="2297113"/>
            <a:ext cx="1204913" cy="1444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018" name="Picture 12"/>
          <p:cNvPicPr>
            <a:picLocks noChangeAspect="1"/>
          </p:cNvPicPr>
          <p:nvPr/>
        </p:nvPicPr>
        <p:blipFill>
          <a:blip r:embed="rId6"/>
          <a:srcRect l="6992" t="2431" r="7515" b="1830"/>
          <a:stretch>
            <a:fillRect/>
          </a:stretch>
        </p:blipFill>
        <p:spPr bwMode="auto">
          <a:xfrm>
            <a:off x="901700" y="3689350"/>
            <a:ext cx="294005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>
            <a:endCxn id="0" idx="3"/>
          </p:cNvCxnSpPr>
          <p:nvPr/>
        </p:nvCxnSpPr>
        <p:spPr>
          <a:xfrm flipH="1" flipV="1">
            <a:off x="3841750" y="4922838"/>
            <a:ext cx="1416050" cy="3238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020" name="Picture 18"/>
          <p:cNvPicPr>
            <a:picLocks noChangeAspect="1"/>
          </p:cNvPicPr>
          <p:nvPr/>
        </p:nvPicPr>
        <p:blipFill>
          <a:blip r:embed="rId7"/>
          <a:srcRect l="4543" t="4204" r="8275" b="2081"/>
          <a:stretch>
            <a:fillRect/>
          </a:stretch>
        </p:blipFill>
        <p:spPr bwMode="auto">
          <a:xfrm>
            <a:off x="6035675" y="1535113"/>
            <a:ext cx="3062288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Straight Arrow Connector 33"/>
          <p:cNvCxnSpPr>
            <a:endCxn id="0" idx="2"/>
          </p:cNvCxnSpPr>
          <p:nvPr/>
        </p:nvCxnSpPr>
        <p:spPr>
          <a:xfrm flipV="1">
            <a:off x="5513388" y="4003675"/>
            <a:ext cx="2054225" cy="1008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5" name="TextBox 15"/>
          <p:cNvSpPr txBox="1">
            <a:spLocks noChangeArrowheads="1"/>
          </p:cNvSpPr>
          <p:nvPr/>
        </p:nvSpPr>
        <p:spPr bwMode="auto">
          <a:xfrm>
            <a:off x="7405688" y="1262063"/>
            <a:ext cx="441325" cy="4000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b="1" dirty="0" smtClean="0">
                <a:latin typeface="+mj-lt"/>
                <a:cs typeface="Arial" charset="0"/>
              </a:rPr>
              <a:t>T3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23273" y="4694852"/>
            <a:ext cx="2420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dirty="0" smtClean="0"/>
              <a:t>two </a:t>
            </a:r>
            <a:r>
              <a:rPr lang="en-US" dirty="0" err="1" smtClean="0"/>
              <a:t>hyperspectral</a:t>
            </a:r>
            <a:r>
              <a:rPr lang="en-US" dirty="0" smtClean="0"/>
              <a:t> images from two separate collections; ground truth exists for both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8"/>
          <p:cNvPicPr>
            <a:picLocks noChangeAspect="1"/>
          </p:cNvPicPr>
          <p:nvPr/>
        </p:nvPicPr>
        <p:blipFill>
          <a:blip r:embed="rId2"/>
          <a:srcRect l="8762" t="10078" r="7565" b="64314"/>
          <a:stretch>
            <a:fillRect/>
          </a:stretch>
        </p:blipFill>
        <p:spPr bwMode="auto">
          <a:xfrm>
            <a:off x="28575" y="1219200"/>
            <a:ext cx="5719763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9"/>
          <p:cNvPicPr>
            <a:picLocks noChangeAspect="1"/>
          </p:cNvPicPr>
          <p:nvPr/>
        </p:nvPicPr>
        <p:blipFill>
          <a:blip r:embed="rId2"/>
          <a:srcRect l="8762" t="58165" r="7565" b="16827"/>
          <a:stretch>
            <a:fillRect/>
          </a:stretch>
        </p:blipFill>
        <p:spPr bwMode="auto">
          <a:xfrm>
            <a:off x="28575" y="2541588"/>
            <a:ext cx="5719763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10"/>
          <p:cNvPicPr>
            <a:picLocks noChangeAspect="1"/>
          </p:cNvPicPr>
          <p:nvPr/>
        </p:nvPicPr>
        <p:blipFill>
          <a:blip r:embed="rId3"/>
          <a:srcRect l="29193" t="14549" r="29477" b="30191"/>
          <a:stretch>
            <a:fillRect/>
          </a:stretch>
        </p:blipFill>
        <p:spPr bwMode="auto">
          <a:xfrm>
            <a:off x="182563" y="3940175"/>
            <a:ext cx="1846262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3"/>
          <p:cNvPicPr>
            <a:picLocks noChangeAspect="1"/>
          </p:cNvPicPr>
          <p:nvPr/>
        </p:nvPicPr>
        <p:blipFill>
          <a:blip r:embed="rId4"/>
          <a:srcRect l="2789" t="4681" r="7243" b="2660"/>
          <a:stretch>
            <a:fillRect/>
          </a:stretch>
        </p:blipFill>
        <p:spPr bwMode="auto">
          <a:xfrm>
            <a:off x="5802313" y="1431925"/>
            <a:ext cx="319722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Results: In-Scene Target</a:t>
            </a:r>
            <a:endParaRPr lang="en-US" dirty="0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45063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B4A86FE5-05A1-8845-AB44-904BCD084AE3}" type="slidenum">
              <a:rPr lang="en-US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23</a:t>
            </a:fld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30726" name="TextBox 15"/>
          <p:cNvSpPr txBox="1">
            <a:spLocks noChangeArrowheads="1"/>
          </p:cNvSpPr>
          <p:nvPr/>
        </p:nvSpPr>
        <p:spPr bwMode="auto">
          <a:xfrm>
            <a:off x="6946900" y="1160463"/>
            <a:ext cx="1141413" cy="369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dirty="0" smtClean="0">
                <a:latin typeface="+mj-lt"/>
              </a:rPr>
              <a:t>Red Panel</a:t>
            </a:r>
          </a:p>
        </p:txBody>
      </p:sp>
      <p:pic>
        <p:nvPicPr>
          <p:cNvPr id="45065" name="Picture 3"/>
          <p:cNvPicPr>
            <a:picLocks noChangeAspect="1"/>
          </p:cNvPicPr>
          <p:nvPr/>
        </p:nvPicPr>
        <p:blipFill>
          <a:blip r:embed="rId5"/>
          <a:srcRect l="28519" t="19443" r="41042" b="33099"/>
          <a:stretch>
            <a:fillRect/>
          </a:stretch>
        </p:blipFill>
        <p:spPr bwMode="auto">
          <a:xfrm>
            <a:off x="2098675" y="3873500"/>
            <a:ext cx="24098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3"/>
          <p:cNvPicPr>
            <a:picLocks noChangeAspect="1"/>
          </p:cNvPicPr>
          <p:nvPr/>
        </p:nvPicPr>
        <p:blipFill>
          <a:blip r:embed="rId6"/>
          <a:srcRect l="28519" t="20441" r="46931" b="33099"/>
          <a:stretch>
            <a:fillRect/>
          </a:stretch>
        </p:blipFill>
        <p:spPr bwMode="auto">
          <a:xfrm>
            <a:off x="4525963" y="3913188"/>
            <a:ext cx="19462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39763" y="5788025"/>
            <a:ext cx="69850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j-lt"/>
                <a:ea typeface="ＭＳ Ｐゴシック" charset="0"/>
                <a:cs typeface="ＭＳ Ｐゴシック" charset="0"/>
              </a:rPr>
              <a:t>Image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0300" y="5788025"/>
            <a:ext cx="142875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j-lt"/>
                <a:ea typeface="ＭＳ Ｐゴシック" charset="0"/>
                <a:cs typeface="ＭＳ Ｐゴシック" charset="0"/>
              </a:rPr>
              <a:t>Detection Map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00550" y="5788025"/>
            <a:ext cx="229235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j-lt"/>
                <a:ea typeface="ＭＳ Ｐゴシック" charset="0"/>
                <a:cs typeface="ＭＳ Ｐゴシック" charset="0"/>
              </a:rPr>
              <a:t>Enhanced Detection Map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23273" y="4694852"/>
            <a:ext cx="2420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dirty="0" smtClean="0"/>
              <a:t>label the spectrum of a rare pixel in the scene to see if we can find it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Methodology for Target Not Known to be in Scene</a:t>
            </a:r>
            <a:endParaRPr lang="en-US" dirty="0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4609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6353962C-F3C2-8343-B560-09D499E83109}" type="slidenum">
              <a:rPr lang="en-US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24</a:t>
            </a:fld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243013" y="3592513"/>
            <a:ext cx="539750" cy="635000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47700" y="1425515"/>
            <a:ext cx="17526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j-lt"/>
                <a:ea typeface="ＭＳ Ｐゴシック" charset="0"/>
                <a:cs typeface="ＭＳ Ｐゴシック" charset="0"/>
              </a:rPr>
              <a:t>Laplace Matrix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30925" y="1425515"/>
            <a:ext cx="19240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j-lt"/>
                <a:ea typeface="ＭＳ Ｐゴシック" charset="0"/>
                <a:cs typeface="ＭＳ Ｐゴシック" charset="0"/>
              </a:rPr>
              <a:t>Potential Matrix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6908800" y="3592513"/>
            <a:ext cx="539750" cy="635000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877888" y="2043052"/>
            <a:ext cx="1230312" cy="854075"/>
            <a:chOff x="877888" y="2225675"/>
            <a:chExt cx="1230312" cy="854075"/>
          </a:xfrm>
          <a:solidFill>
            <a:schemeClr val="accent2"/>
          </a:solidFill>
          <a:effectLst/>
        </p:grpSpPr>
        <p:sp>
          <p:nvSpPr>
            <p:cNvPr id="5" name="Rectangle 4"/>
            <p:cNvSpPr/>
            <p:nvPr/>
          </p:nvSpPr>
          <p:spPr>
            <a:xfrm>
              <a:off x="877888" y="2225675"/>
              <a:ext cx="1230312" cy="8540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24" name="Picture 23" descr="latex-image-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6944" y="2532062"/>
              <a:ext cx="1092200" cy="24130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7" name="Group 36"/>
          <p:cNvGrpSpPr/>
          <p:nvPr/>
        </p:nvGrpSpPr>
        <p:grpSpPr>
          <a:xfrm>
            <a:off x="454433" y="4340225"/>
            <a:ext cx="2097381" cy="884238"/>
            <a:chOff x="454433" y="4340225"/>
            <a:chExt cx="2097381" cy="884238"/>
          </a:xfrm>
          <a:effectLst/>
        </p:grpSpPr>
        <p:sp>
          <p:nvSpPr>
            <p:cNvPr id="11" name="Rectangle 10"/>
            <p:cNvSpPr/>
            <p:nvPr/>
          </p:nvSpPr>
          <p:spPr>
            <a:xfrm>
              <a:off x="454433" y="4340225"/>
              <a:ext cx="2097381" cy="884238"/>
            </a:xfrm>
            <a:prstGeom prst="rect">
              <a:avLst/>
            </a:prstGeom>
            <a:solidFill>
              <a:srgbClr val="B7DEE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25" name="Picture 24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848" y="4657923"/>
              <a:ext cx="1848551" cy="24884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247" y="3041907"/>
            <a:ext cx="3039762" cy="27432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486" y="5429311"/>
            <a:ext cx="3039762" cy="27432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6438900" y="2074802"/>
            <a:ext cx="1230312" cy="854075"/>
            <a:chOff x="6438900" y="2257425"/>
            <a:chExt cx="1230312" cy="854075"/>
          </a:xfrm>
          <a:solidFill>
            <a:schemeClr val="accent2"/>
          </a:solidFill>
          <a:effectLst/>
        </p:grpSpPr>
        <p:sp>
          <p:nvSpPr>
            <p:cNvPr id="32" name="Rectangle 31"/>
            <p:cNvSpPr/>
            <p:nvPr/>
          </p:nvSpPr>
          <p:spPr>
            <a:xfrm>
              <a:off x="6438900" y="2257425"/>
              <a:ext cx="1230312" cy="8540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33" name="Picture 32" descr="latex-image-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7956" y="2563812"/>
              <a:ext cx="1092200" cy="24130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6" name="Group 35"/>
          <p:cNvGrpSpPr/>
          <p:nvPr/>
        </p:nvGrpSpPr>
        <p:grpSpPr>
          <a:xfrm>
            <a:off x="6130925" y="4363244"/>
            <a:ext cx="2097381" cy="884238"/>
            <a:chOff x="6130925" y="4363244"/>
            <a:chExt cx="2097381" cy="884238"/>
          </a:xfrm>
          <a:effectLst/>
        </p:grpSpPr>
        <p:sp>
          <p:nvSpPr>
            <p:cNvPr id="34" name="Rectangle 33"/>
            <p:cNvSpPr/>
            <p:nvPr/>
          </p:nvSpPr>
          <p:spPr>
            <a:xfrm>
              <a:off x="6130925" y="4363244"/>
              <a:ext cx="2097381" cy="884238"/>
            </a:xfrm>
            <a:prstGeom prst="rect">
              <a:avLst/>
            </a:prstGeom>
            <a:solidFill>
              <a:srgbClr val="B7DEE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35" name="Picture 34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5340" y="4680942"/>
              <a:ext cx="1848551" cy="2488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2" name="TextBox 41"/>
          <p:cNvSpPr txBox="1"/>
          <p:nvPr/>
        </p:nvSpPr>
        <p:spPr>
          <a:xfrm>
            <a:off x="3173594" y="1642942"/>
            <a:ext cx="2473203" cy="400110"/>
          </a:xfrm>
          <a:prstGeom prst="rect">
            <a:avLst/>
          </a:prstGeom>
          <a:solidFill>
            <a:srgbClr val="FAC09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labeling in-scene pixel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74283" y="5703631"/>
            <a:ext cx="270964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labeling target signature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718702" y="3592513"/>
            <a:ext cx="321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concatenate the known target signature onto the list of image pixels, and label the corresponding entry in V</a:t>
            </a:r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454433" y="3545909"/>
            <a:ext cx="8132815" cy="1588"/>
          </a:xfrm>
          <a:prstGeom prst="line">
            <a:avLst/>
          </a:prstGeom>
          <a:ln w="254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/>
          </p:cNvPicPr>
          <p:nvPr/>
        </p:nvPicPr>
        <p:blipFill>
          <a:blip r:embed="rId2"/>
          <a:srcRect l="29193" t="14549" r="29477" b="30191"/>
          <a:stretch>
            <a:fillRect/>
          </a:stretch>
        </p:blipFill>
        <p:spPr bwMode="auto">
          <a:xfrm>
            <a:off x="806450" y="3987800"/>
            <a:ext cx="184626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2"/>
          <p:cNvPicPr>
            <a:picLocks noChangeAspect="1"/>
          </p:cNvPicPr>
          <p:nvPr/>
        </p:nvPicPr>
        <p:blipFill>
          <a:blip r:embed="rId3"/>
          <a:srcRect l="8882" t="9843" r="8098" b="65025"/>
          <a:stretch>
            <a:fillRect/>
          </a:stretch>
        </p:blipFill>
        <p:spPr bwMode="auto">
          <a:xfrm>
            <a:off x="107950" y="1220788"/>
            <a:ext cx="5567363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14"/>
          <p:cNvPicPr>
            <a:picLocks noChangeAspect="1"/>
          </p:cNvPicPr>
          <p:nvPr/>
        </p:nvPicPr>
        <p:blipFill>
          <a:blip r:embed="rId3"/>
          <a:srcRect l="8882" t="57213" r="8098" b="16479"/>
          <a:stretch>
            <a:fillRect/>
          </a:stretch>
        </p:blipFill>
        <p:spPr bwMode="auto">
          <a:xfrm>
            <a:off x="107950" y="2500313"/>
            <a:ext cx="5567363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16"/>
          <p:cNvPicPr>
            <a:picLocks noChangeAspect="1"/>
          </p:cNvPicPr>
          <p:nvPr/>
        </p:nvPicPr>
        <p:blipFill>
          <a:blip r:embed="rId4"/>
          <a:srcRect l="2126" t="4375" r="6168" b="2322"/>
          <a:stretch>
            <a:fillRect/>
          </a:stretch>
        </p:blipFill>
        <p:spPr bwMode="auto">
          <a:xfrm>
            <a:off x="5768975" y="1665288"/>
            <a:ext cx="3236913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Results: Target Injected Signature</a:t>
            </a:r>
            <a:endParaRPr lang="en-US" dirty="0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4711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2C1A1E0C-FA1E-014A-AF0C-539B6162A400}" type="slidenum">
              <a:rPr lang="en-US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25</a:t>
            </a:fld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34822" name="TextBox 10"/>
          <p:cNvSpPr txBox="1">
            <a:spLocks noChangeArrowheads="1"/>
          </p:cNvSpPr>
          <p:nvPr/>
        </p:nvSpPr>
        <p:spPr bwMode="auto">
          <a:xfrm>
            <a:off x="6988175" y="1354138"/>
            <a:ext cx="1141413" cy="3683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dirty="0" smtClean="0">
                <a:latin typeface="+mj-lt"/>
              </a:rPr>
              <a:t>Red Panel</a:t>
            </a:r>
          </a:p>
        </p:txBody>
      </p:sp>
      <p:pic>
        <p:nvPicPr>
          <p:cNvPr id="47113" name="Picture 5"/>
          <p:cNvPicPr>
            <a:picLocks noChangeAspect="1"/>
          </p:cNvPicPr>
          <p:nvPr/>
        </p:nvPicPr>
        <p:blipFill>
          <a:blip r:embed="rId5"/>
          <a:srcRect l="28708" t="20300" r="41296" b="33458"/>
          <a:stretch>
            <a:fillRect/>
          </a:stretch>
        </p:blipFill>
        <p:spPr bwMode="auto">
          <a:xfrm>
            <a:off x="3189288" y="3948113"/>
            <a:ext cx="2363787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370013" y="5815013"/>
            <a:ext cx="69691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j-lt"/>
                <a:ea typeface="ＭＳ Ｐゴシック" charset="0"/>
                <a:cs typeface="ＭＳ Ｐゴシック" charset="0"/>
              </a:rPr>
              <a:t>Image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4400" y="5815013"/>
            <a:ext cx="142875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j-lt"/>
                <a:ea typeface="ＭＳ Ｐゴシック" charset="0"/>
                <a:cs typeface="ＭＳ Ｐゴシック" charset="0"/>
              </a:rPr>
              <a:t>Detection Map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68975" y="4167562"/>
            <a:ext cx="2939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dirty="0" smtClean="0"/>
              <a:t>target signature is now a field-collected spectrum</a:t>
            </a:r>
          </a:p>
          <a:p>
            <a:pPr marL="169863" indent="-169863">
              <a:buFont typeface="Arial"/>
              <a:buChar char="•"/>
            </a:pPr>
            <a:endParaRPr lang="en-US" dirty="0" smtClean="0"/>
          </a:p>
          <a:p>
            <a:pPr marL="169863" indent="-169863">
              <a:buFont typeface="Arial"/>
              <a:buChar char="•"/>
            </a:pPr>
            <a:r>
              <a:rPr lang="en-US" dirty="0" smtClean="0"/>
              <a:t>similar pixels are </a:t>
            </a:r>
            <a:r>
              <a:rPr lang="en-US" i="1" dirty="0" smtClean="0">
                <a:solidFill>
                  <a:srgbClr val="953735"/>
                </a:solidFill>
              </a:rPr>
              <a:t>pulled toward it </a:t>
            </a:r>
            <a:r>
              <a:rPr lang="en-US" dirty="0" smtClean="0"/>
              <a:t>in the SE space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/>
          <p:cNvPicPr>
            <a:picLocks noChangeAspect="1"/>
          </p:cNvPicPr>
          <p:nvPr/>
        </p:nvPicPr>
        <p:blipFill>
          <a:blip r:embed="rId2"/>
          <a:srcRect l="33009" t="20007" r="33511" b="40717"/>
          <a:stretch>
            <a:fillRect/>
          </a:stretch>
        </p:blipFill>
        <p:spPr bwMode="auto">
          <a:xfrm>
            <a:off x="654050" y="3963988"/>
            <a:ext cx="2222500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9"/>
          <p:cNvPicPr>
            <a:picLocks noChangeAspect="1"/>
          </p:cNvPicPr>
          <p:nvPr/>
        </p:nvPicPr>
        <p:blipFill>
          <a:blip r:embed="rId3"/>
          <a:srcRect l="8847" t="10603" r="7350" b="65318"/>
          <a:stretch>
            <a:fillRect/>
          </a:stretch>
        </p:blipFill>
        <p:spPr bwMode="auto">
          <a:xfrm>
            <a:off x="107950" y="1230313"/>
            <a:ext cx="5580063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10"/>
          <p:cNvPicPr>
            <a:picLocks noChangeAspect="1"/>
          </p:cNvPicPr>
          <p:nvPr/>
        </p:nvPicPr>
        <p:blipFill>
          <a:blip r:embed="rId3"/>
          <a:srcRect l="8847" t="59419" r="7350" b="18246"/>
          <a:stretch>
            <a:fillRect/>
          </a:stretch>
        </p:blipFill>
        <p:spPr bwMode="auto">
          <a:xfrm>
            <a:off x="107950" y="2428875"/>
            <a:ext cx="5580063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1"/>
          <p:cNvPicPr>
            <a:picLocks noChangeAspect="1"/>
          </p:cNvPicPr>
          <p:nvPr/>
        </p:nvPicPr>
        <p:blipFill>
          <a:blip r:embed="rId4"/>
          <a:srcRect l="5429" t="1468" r="6442" b="2956"/>
          <a:stretch>
            <a:fillRect/>
          </a:stretch>
        </p:blipFill>
        <p:spPr bwMode="auto">
          <a:xfrm>
            <a:off x="5942013" y="1689100"/>
            <a:ext cx="30353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14"/>
          <p:cNvSpPr txBox="1">
            <a:spLocks noChangeArrowheads="1"/>
          </p:cNvSpPr>
          <p:nvPr/>
        </p:nvSpPr>
        <p:spPr bwMode="auto">
          <a:xfrm>
            <a:off x="6961188" y="1476375"/>
            <a:ext cx="1196975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dirty="0" smtClean="0">
                <a:latin typeface="+mj-lt"/>
              </a:rPr>
              <a:t>Blue Panel</a:t>
            </a:r>
          </a:p>
        </p:txBody>
      </p:sp>
      <p:sp>
        <p:nvSpPr>
          <p:cNvPr id="481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Results: Target Injected Signature</a:t>
            </a:r>
            <a:endParaRPr lang="en-US" dirty="0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4813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2CA6BF9C-3813-5646-9F6C-C71DFBFFC5C9}" type="slidenum">
              <a:rPr lang="en-US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26</a:t>
            </a:fld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pic>
        <p:nvPicPr>
          <p:cNvPr id="48137" name="Picture 4"/>
          <p:cNvPicPr>
            <a:picLocks noChangeAspect="1"/>
          </p:cNvPicPr>
          <p:nvPr/>
        </p:nvPicPr>
        <p:blipFill>
          <a:blip r:embed="rId5"/>
          <a:srcRect l="32507" t="25922" r="43703" b="44014"/>
          <a:stretch>
            <a:fillRect/>
          </a:stretch>
        </p:blipFill>
        <p:spPr bwMode="auto">
          <a:xfrm>
            <a:off x="3135313" y="3890963"/>
            <a:ext cx="270192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423988" y="5815013"/>
            <a:ext cx="69691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j-lt"/>
                <a:ea typeface="ＭＳ Ｐゴシック" charset="0"/>
                <a:cs typeface="ＭＳ Ｐゴシック" charset="0"/>
              </a:rPr>
              <a:t>Image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68688" y="5815013"/>
            <a:ext cx="142875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j-lt"/>
                <a:ea typeface="ＭＳ Ｐゴシック" charset="0"/>
                <a:cs typeface="ＭＳ Ｐゴシック" charset="0"/>
              </a:rPr>
              <a:t>Detection Map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12064" y="4490728"/>
            <a:ext cx="2893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dirty="0" smtClean="0"/>
              <a:t>note that many pixels are detected, even though only one label provided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/>
          <p:cNvPicPr>
            <a:picLocks noChangeAspect="1"/>
          </p:cNvPicPr>
          <p:nvPr/>
        </p:nvPicPr>
        <p:blipFill>
          <a:blip r:embed="rId2"/>
          <a:srcRect l="33009" t="20007" r="33511" b="40717"/>
          <a:stretch>
            <a:fillRect/>
          </a:stretch>
        </p:blipFill>
        <p:spPr bwMode="auto">
          <a:xfrm>
            <a:off x="612775" y="3881438"/>
            <a:ext cx="2222500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2"/>
          <p:cNvPicPr>
            <a:picLocks noChangeAspect="1"/>
          </p:cNvPicPr>
          <p:nvPr/>
        </p:nvPicPr>
        <p:blipFill>
          <a:blip r:embed="rId3"/>
          <a:srcRect l="8440" t="12225" r="7553" b="65318"/>
          <a:stretch>
            <a:fillRect/>
          </a:stretch>
        </p:blipFill>
        <p:spPr bwMode="auto">
          <a:xfrm>
            <a:off x="0" y="1223963"/>
            <a:ext cx="5741988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12"/>
          <p:cNvPicPr>
            <a:picLocks noChangeAspect="1"/>
          </p:cNvPicPr>
          <p:nvPr/>
        </p:nvPicPr>
        <p:blipFill>
          <a:blip r:embed="rId3"/>
          <a:srcRect l="8440" t="59689" r="7553" b="19057"/>
          <a:stretch>
            <a:fillRect/>
          </a:stretch>
        </p:blipFill>
        <p:spPr bwMode="auto">
          <a:xfrm>
            <a:off x="0" y="2373313"/>
            <a:ext cx="5741988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/>
          <p:cNvPicPr>
            <a:picLocks noChangeAspect="1"/>
          </p:cNvPicPr>
          <p:nvPr/>
        </p:nvPicPr>
        <p:blipFill>
          <a:blip r:embed="rId4"/>
          <a:srcRect l="4500" t="1468" r="7138" b="2644"/>
          <a:stretch>
            <a:fillRect/>
          </a:stretch>
        </p:blipFill>
        <p:spPr bwMode="auto">
          <a:xfrm>
            <a:off x="5870575" y="1495425"/>
            <a:ext cx="3033713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Results: Target Injected Signature</a:t>
            </a:r>
            <a:endParaRPr lang="en-US" dirty="0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49159" name="Slide Number Placeholder 1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1CA8A385-5120-AC49-AB0F-5B7C925B7B9D}" type="slidenum">
              <a:rPr lang="en-US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27</a:t>
            </a:fld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pic>
        <p:nvPicPr>
          <p:cNvPr id="49160" name="Picture 4"/>
          <p:cNvPicPr>
            <a:picLocks noChangeAspect="1"/>
          </p:cNvPicPr>
          <p:nvPr/>
        </p:nvPicPr>
        <p:blipFill>
          <a:blip r:embed="rId5"/>
          <a:srcRect l="32655" t="25922" r="44293" b="42513"/>
          <a:stretch>
            <a:fillRect/>
          </a:stretch>
        </p:blipFill>
        <p:spPr bwMode="auto">
          <a:xfrm>
            <a:off x="2986088" y="3814763"/>
            <a:ext cx="2500312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6961188" y="1287463"/>
            <a:ext cx="1192212" cy="369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dirty="0" smtClean="0">
                <a:latin typeface="+mj-lt"/>
              </a:rPr>
              <a:t>Red  Panel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5075" y="5761038"/>
            <a:ext cx="69691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j-lt"/>
                <a:ea typeface="ＭＳ Ｐゴシック" charset="0"/>
                <a:cs typeface="ＭＳ Ｐゴシック" charset="0"/>
              </a:rPr>
              <a:t>Image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32163" y="5761038"/>
            <a:ext cx="1430337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j-lt"/>
                <a:ea typeface="ＭＳ Ｐゴシック" charset="0"/>
                <a:cs typeface="ＭＳ Ｐゴシック" charset="0"/>
              </a:rPr>
              <a:t>Detection Map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As airborne &amp; space-based imaging </a:t>
            </a:r>
            <a:r>
              <a:rPr lang="en-US" sz="2000" dirty="0" smtClean="0">
                <a:solidFill>
                  <a:srgbClr val="254061"/>
                </a:solidFill>
              </a:rPr>
              <a:t>spectrometers improve their spatial resolution</a:t>
            </a:r>
            <a:r>
              <a:rPr lang="en-US" sz="2000" dirty="0" smtClean="0"/>
              <a:t>, the data become more complicated requiring advanced mathematical frameworks for analysis</a:t>
            </a:r>
          </a:p>
          <a:p>
            <a:endParaRPr lang="en-US" sz="2000" dirty="0" smtClean="0"/>
          </a:p>
          <a:p>
            <a:r>
              <a:rPr lang="en-US" sz="2000" dirty="0" smtClean="0"/>
              <a:t>We have developed several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graph-based algorithms </a:t>
            </a:r>
            <a:r>
              <a:rPr lang="en-US" sz="2000" dirty="0" smtClean="0"/>
              <a:t>for a number of tasks:</a:t>
            </a:r>
          </a:p>
          <a:p>
            <a:pPr lvl="1"/>
            <a:r>
              <a:rPr lang="en-US" sz="1800" dirty="0" smtClean="0"/>
              <a:t>anomaly detection, clustering, change detection, etc.</a:t>
            </a:r>
          </a:p>
          <a:p>
            <a:endParaRPr lang="en-US" sz="2000" dirty="0" smtClean="0"/>
          </a:p>
          <a:p>
            <a:r>
              <a:rPr lang="en-US" sz="2000" dirty="0" smtClean="0"/>
              <a:t>Target detection is very difficult problem in general; difficult to formulate in graphical model</a:t>
            </a:r>
          </a:p>
          <a:p>
            <a:pPr lvl="1"/>
            <a:r>
              <a:rPr lang="en-US" sz="1800" dirty="0" smtClean="0"/>
              <a:t>targets are rare and can be very sub-pixel</a:t>
            </a:r>
          </a:p>
          <a:p>
            <a:endParaRPr lang="en-US" sz="2000" dirty="0" smtClean="0"/>
          </a:p>
          <a:p>
            <a:r>
              <a:rPr lang="en-US" sz="2000" dirty="0" smtClean="0"/>
              <a:t>Results are promising!  Challenges still exist (computational, phenomenological, etc.)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B8D924-526F-1246-B11B-EEAD0F579B7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2088" y="1905000"/>
            <a:ext cx="2830512" cy="1143000"/>
          </a:xfrm>
        </p:spPr>
        <p:txBody>
          <a:bodyPr/>
          <a:lstStyle/>
          <a:p>
            <a:r>
              <a:rPr lang="en-US">
                <a:ea typeface="ＭＳ Ｐゴシック" pitchFamily="-111" charset="-128"/>
                <a:cs typeface="ＭＳ Ｐゴシック" pitchFamily="-111" charset="-128"/>
              </a:rPr>
              <a:t>Questions?</a:t>
            </a:r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46038" y="4752975"/>
            <a:ext cx="28781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Calibri" pitchFamily="-111" charset="0"/>
                <a:ea typeface="Calibri" pitchFamily="-111" charset="0"/>
                <a:cs typeface="Calibri" pitchFamily="-111" charset="0"/>
              </a:rPr>
              <a:t>David W. Messinger, Ph.D.</a:t>
            </a:r>
          </a:p>
          <a:p>
            <a:pPr eaLnBrk="0" hangingPunct="0"/>
            <a:r>
              <a:rPr lang="en-US" sz="2000">
                <a:latin typeface="Calibri" pitchFamily="-111" charset="0"/>
                <a:ea typeface="Calibri" pitchFamily="-111" charset="0"/>
                <a:cs typeface="Calibri" pitchFamily="-111" charset="0"/>
              </a:rPr>
              <a:t>messinger@cis.rit.edu</a:t>
            </a:r>
          </a:p>
          <a:p>
            <a:pPr eaLnBrk="0" hangingPunct="0"/>
            <a:r>
              <a:rPr lang="en-US" sz="2000">
                <a:latin typeface="Calibri" pitchFamily="-111" charset="0"/>
                <a:ea typeface="Calibri" pitchFamily="-111" charset="0"/>
                <a:cs typeface="Calibri" pitchFamily="-111" charset="0"/>
              </a:rPr>
              <a:t>(585) 475 – 4538</a:t>
            </a:r>
          </a:p>
        </p:txBody>
      </p:sp>
      <p:pic>
        <p:nvPicPr>
          <p:cNvPr id="10" name="Picture 9" descr="WASP_SHARE20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284" y="931862"/>
            <a:ext cx="6072716" cy="4572000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3535912" y="5319196"/>
            <a:ext cx="5143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airborne image from the SHARE 2012 experimental campaign featuring over 200 targets, 4 aircraft, 3 satellites, and lots of people!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Worldview-2, 2m GSD, 8 bands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B8D924-526F-1246-B11B-EEAD0F579B7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 descr="WV2_10Sep2010_R2C1_R2C2mosaic_RG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9475" y="5895346"/>
            <a:ext cx="2416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 courtesy of </a:t>
            </a:r>
            <a:r>
              <a:rPr lang="en-US" sz="1400" dirty="0" err="1" smtClean="0"/>
              <a:t>DigitalGlobe</a:t>
            </a:r>
            <a:endParaRPr lang="en-US" sz="14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1143000"/>
            <a:ext cx="9144000" cy="4941332"/>
            <a:chOff x="0" y="1143000"/>
            <a:chExt cx="9144000" cy="4941332"/>
          </a:xfrm>
        </p:grpSpPr>
        <p:pic>
          <p:nvPicPr>
            <p:cNvPr id="5" name="Picture 4" descr="WV2_10Sep2010_R2C1_R2C2mosaic_CIR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43000"/>
              <a:ext cx="9144000" cy="4572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5715000"/>
              <a:ext cx="5849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Color Infrared multispectral used to assess vegetation health</a:t>
              </a:r>
              <a:endParaRPr lang="en-US" dirty="0"/>
            </a:p>
          </p:txBody>
        </p:sp>
      </p:grpSp>
      <p:sp>
        <p:nvSpPr>
          <p:cNvPr id="9" name="Oval 8"/>
          <p:cNvSpPr/>
          <p:nvPr/>
        </p:nvSpPr>
        <p:spPr>
          <a:xfrm>
            <a:off x="3640022" y="2778355"/>
            <a:ext cx="491331" cy="453609"/>
          </a:xfrm>
          <a:prstGeom prst="ellipse">
            <a:avLst/>
          </a:prstGeom>
          <a:noFill/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76407" y="2193640"/>
            <a:ext cx="491331" cy="453609"/>
          </a:xfrm>
          <a:prstGeom prst="ellipse">
            <a:avLst/>
          </a:prstGeom>
          <a:noFill/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Imaging Spectrometer System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B8D924-526F-1246-B11B-EEAD0F579B7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 descr="Pushbroom_spectrome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713" y="1540845"/>
            <a:ext cx="4755576" cy="26502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950" y="1540845"/>
            <a:ext cx="34623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dirty="0" smtClean="0"/>
              <a:t>Example “</a:t>
            </a:r>
            <a:r>
              <a:rPr lang="en-US" dirty="0" err="1" smtClean="0"/>
              <a:t>pushbroom</a:t>
            </a:r>
            <a:r>
              <a:rPr lang="en-US" dirty="0" smtClean="0"/>
              <a:t>” camera</a:t>
            </a:r>
          </a:p>
          <a:p>
            <a:pPr marL="169863" indent="-169863">
              <a:buFont typeface="Arial"/>
              <a:buChar char="•"/>
            </a:pPr>
            <a:endParaRPr lang="en-US" dirty="0" smtClean="0"/>
          </a:p>
          <a:p>
            <a:pPr marL="169863" indent="-169863">
              <a:buFont typeface="Arial"/>
              <a:buChar char="•"/>
            </a:pPr>
            <a:r>
              <a:rPr lang="en-US" dirty="0" smtClean="0"/>
              <a:t>Scan line is “pushed” forward by aircraft / satellite motion</a:t>
            </a:r>
          </a:p>
          <a:p>
            <a:pPr marL="169863" indent="-169863">
              <a:buFont typeface="Arial"/>
              <a:buChar char="•"/>
            </a:pPr>
            <a:endParaRPr lang="en-US" dirty="0" smtClean="0"/>
          </a:p>
          <a:p>
            <a:pPr marL="169863" indent="-169863">
              <a:buFont typeface="Arial"/>
              <a:buChar char="•"/>
            </a:pPr>
            <a:r>
              <a:rPr lang="en-US" dirty="0" smtClean="0"/>
              <a:t>Image is collected one line at a time, but full spectral information is collected for each line on 2D array</a:t>
            </a:r>
          </a:p>
          <a:p>
            <a:pPr marL="169863" indent="-169863">
              <a:buFont typeface="Arial"/>
              <a:buChar char="•"/>
            </a:pPr>
            <a:endParaRPr lang="en-US" dirty="0" smtClean="0"/>
          </a:p>
          <a:p>
            <a:pPr marL="169863" indent="-169863">
              <a:buFont typeface="Arial"/>
              <a:buChar char="•"/>
            </a:pPr>
            <a:r>
              <a:rPr lang="en-US" dirty="0" smtClean="0"/>
              <a:t>Other system designs as well that use 1D arrays, whiskbroom collection approaches, etc.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60566" y="4587832"/>
            <a:ext cx="1383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2D detector array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76713" y="5095664"/>
            <a:ext cx="1383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1D collection aperture</a:t>
            </a:r>
            <a:endParaRPr lang="en-US" dirty="0"/>
          </a:p>
        </p:txBody>
      </p:sp>
      <p:sp>
        <p:nvSpPr>
          <p:cNvPr id="10" name="Up Arrow 9"/>
          <p:cNvSpPr/>
          <p:nvPr/>
        </p:nvSpPr>
        <p:spPr>
          <a:xfrm>
            <a:off x="4694610" y="4388666"/>
            <a:ext cx="272678" cy="70699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8286750" y="3834068"/>
            <a:ext cx="272678" cy="70699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Material Specific Spectral Responses</a:t>
            </a:r>
          </a:p>
        </p:txBody>
      </p:sp>
      <p:sp>
        <p:nvSpPr>
          <p:cNvPr id="23558" name="Slide Number Placeholder 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10BCD7-B86B-1A48-BF9C-26C474A439B2}" type="slidenum">
              <a:rPr lang="en-US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5</a:t>
            </a:fld>
            <a:endParaRPr lang="en-US" smtClean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23555" name="Picture 5" descr="hyperion_spectra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6525" y="842963"/>
            <a:ext cx="6330950" cy="489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512763" y="5543550"/>
            <a:ext cx="4676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07" charset="0"/>
                <a:ea typeface="Calibri" pitchFamily="-107" charset="0"/>
                <a:cs typeface="Calibri" pitchFamily="-107" charset="0"/>
              </a:rPr>
              <a:t>collected with the NASA Hyperion hyperspectral sensor on board EO-1 satellite.</a:t>
            </a:r>
          </a:p>
        </p:txBody>
      </p:sp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6381750" y="3335338"/>
            <a:ext cx="2762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07" charset="0"/>
                <a:ea typeface="Calibri" pitchFamily="-107" charset="0"/>
                <a:cs typeface="Calibri" pitchFamily="-107" charset="0"/>
              </a:rPr>
              <a:t>includes atmospheric effects due to water vapor, gas constituents, aerosols, etc.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Applications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Vegetation analysis</a:t>
            </a:r>
          </a:p>
          <a:p>
            <a:pPr lvl="1"/>
            <a:r>
              <a:rPr lang="en-US" dirty="0" smtClean="0"/>
              <a:t>keys off specific spectral features related to health of vegetation</a:t>
            </a:r>
          </a:p>
          <a:p>
            <a:endParaRPr lang="en-US" dirty="0" smtClean="0"/>
          </a:p>
          <a:p>
            <a:r>
              <a:rPr lang="en-US" dirty="0" smtClean="0"/>
              <a:t>Mineral analysis</a:t>
            </a:r>
          </a:p>
          <a:p>
            <a:pPr lvl="1"/>
            <a:r>
              <a:rPr lang="en-US" dirty="0" smtClean="0"/>
              <a:t>keys </a:t>
            </a:r>
            <a:r>
              <a:rPr lang="en-US" dirty="0" smtClean="0"/>
              <a:t>off </a:t>
            </a:r>
            <a:r>
              <a:rPr lang="en-US" dirty="0" smtClean="0"/>
              <a:t>specific spectral features due to mineral structure</a:t>
            </a:r>
          </a:p>
          <a:p>
            <a:pPr lvl="1"/>
            <a:r>
              <a:rPr lang="en-US" dirty="0" smtClean="0"/>
              <a:t>primary region of interest is in SWIR (1-2.5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m)</a:t>
            </a:r>
          </a:p>
          <a:p>
            <a:endParaRPr lang="en-US" dirty="0" smtClean="0"/>
          </a:p>
          <a:p>
            <a:r>
              <a:rPr lang="en-US" dirty="0" smtClean="0"/>
              <a:t>Detection</a:t>
            </a:r>
          </a:p>
          <a:p>
            <a:pPr lvl="1"/>
            <a:r>
              <a:rPr lang="en-US" dirty="0" smtClean="0"/>
              <a:t>change / anomaly / target</a:t>
            </a:r>
          </a:p>
          <a:p>
            <a:endParaRPr lang="en-US" dirty="0" smtClean="0"/>
          </a:p>
          <a:p>
            <a:r>
              <a:rPr lang="en-US" dirty="0" smtClean="0"/>
              <a:t>Classification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B8D924-526F-1246-B11B-EEAD0F579B7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3752" y="4434027"/>
            <a:ext cx="217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4F6228"/>
                </a:solidFill>
              </a:rPr>
              <a:t>For these tasks we need a mathematical model of the data to build algorithms with</a:t>
            </a:r>
            <a:endParaRPr lang="en-US" i="1" dirty="0">
              <a:solidFill>
                <a:srgbClr val="4F6228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4952140" y="4893370"/>
            <a:ext cx="1075480" cy="256320"/>
          </a:xfrm>
          <a:prstGeom prst="lef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Calibri" pitchFamily="-111" charset="0"/>
                <a:cs typeface="Calibri" pitchFamily="-111" charset="0"/>
              </a:rPr>
              <a:t>Data Models Used in Algorithms</a:t>
            </a:r>
          </a:p>
        </p:txBody>
      </p:sp>
      <p:sp>
        <p:nvSpPr>
          <p:cNvPr id="25603" name="Slide Number Placeholder 18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80410CE8-CB12-8E4E-B33C-7741E402B96B}" type="slidenum">
              <a:rPr lang="en-US">
                <a:latin typeface="Calibri" pitchFamily="-111" charset="0"/>
                <a:ea typeface="Calibri" pitchFamily="-111" charset="0"/>
                <a:cs typeface="Calibri" pitchFamily="-111" charset="0"/>
              </a:rPr>
              <a:pPr/>
              <a:t>7</a:t>
            </a:fld>
            <a:endParaRPr lang="en-US">
              <a:latin typeface="Calibri" pitchFamily="-111" charset="0"/>
              <a:ea typeface="Calibri" pitchFamily="-111" charset="0"/>
              <a:cs typeface="Calibri" pitchFamily="-111" charset="0"/>
            </a:endParaRP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2288" y="1460500"/>
            <a:ext cx="2119312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3322638" y="3317875"/>
            <a:ext cx="1600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latin typeface="Calibri" pitchFamily="-111" charset="0"/>
                <a:ea typeface="Calibri" pitchFamily="-111" charset="0"/>
                <a:cs typeface="Calibri" pitchFamily="-111" charset="0"/>
              </a:rPr>
              <a:t>Statistical Model</a:t>
            </a:r>
          </a:p>
        </p:txBody>
      </p:sp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8488" y="1460500"/>
            <a:ext cx="28225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Box 8"/>
          <p:cNvSpPr txBox="1">
            <a:spLocks noChangeArrowheads="1"/>
          </p:cNvSpPr>
          <p:nvPr/>
        </p:nvSpPr>
        <p:spPr bwMode="auto">
          <a:xfrm>
            <a:off x="5794375" y="3405188"/>
            <a:ext cx="259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latin typeface="Calibri" pitchFamily="-111" charset="0"/>
                <a:ea typeface="Calibri" pitchFamily="-111" charset="0"/>
                <a:cs typeface="Calibri" pitchFamily="-111" charset="0"/>
              </a:rPr>
              <a:t>Vector Subspace Model</a:t>
            </a:r>
          </a:p>
          <a:p>
            <a:pPr algn="ctr"/>
            <a:r>
              <a:rPr lang="en-US" sz="1600">
                <a:solidFill>
                  <a:srgbClr val="002060"/>
                </a:solidFill>
                <a:latin typeface="Calibri" pitchFamily="-111" charset="0"/>
                <a:ea typeface="Calibri" pitchFamily="-111" charset="0"/>
                <a:cs typeface="Calibri" pitchFamily="-111" charset="0"/>
              </a:rPr>
              <a:t>(Basis set is orthogonal)</a:t>
            </a:r>
          </a:p>
        </p:txBody>
      </p:sp>
      <p:pic>
        <p:nvPicPr>
          <p:cNvPr id="2560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4075" y="3989388"/>
            <a:ext cx="2352675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Box 11"/>
          <p:cNvSpPr txBox="1">
            <a:spLocks noChangeArrowheads="1"/>
          </p:cNvSpPr>
          <p:nvPr/>
        </p:nvSpPr>
        <p:spPr bwMode="auto">
          <a:xfrm>
            <a:off x="2282825" y="4689475"/>
            <a:ext cx="3651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Calibri" pitchFamily="-111" charset="0"/>
                <a:ea typeface="Calibri" pitchFamily="-111" charset="0"/>
                <a:cs typeface="Calibri" pitchFamily="-111" charset="0"/>
              </a:rPr>
              <a:t>Linear Mixture Model</a:t>
            </a:r>
          </a:p>
          <a:p>
            <a:pPr algn="ctr"/>
            <a:r>
              <a:rPr lang="en-US" sz="1600" i="1">
                <a:solidFill>
                  <a:srgbClr val="000000"/>
                </a:solidFill>
                <a:latin typeface="Calibri" pitchFamily="-111" charset="0"/>
                <a:ea typeface="Calibri" pitchFamily="-111" charset="0"/>
                <a:cs typeface="Calibri" pitchFamily="-111" charset="0"/>
              </a:rPr>
              <a:t>i.e.</a:t>
            </a:r>
            <a:r>
              <a:rPr lang="en-US" sz="1600">
                <a:solidFill>
                  <a:srgbClr val="000000"/>
                </a:solidFill>
                <a:latin typeface="Calibri" pitchFamily="-111" charset="0"/>
                <a:ea typeface="Calibri" pitchFamily="-111" charset="0"/>
                <a:cs typeface="Calibri" pitchFamily="-111" charset="0"/>
              </a:rPr>
              <a:t>, Convex Hull Geometry</a:t>
            </a:r>
          </a:p>
          <a:p>
            <a:pPr algn="ctr"/>
            <a:r>
              <a:rPr lang="en-US" sz="1600">
                <a:solidFill>
                  <a:srgbClr val="002060"/>
                </a:solidFill>
                <a:latin typeface="Calibri" pitchFamily="-111" charset="0"/>
                <a:ea typeface="Calibri" pitchFamily="-111" charset="0"/>
                <a:cs typeface="Calibri" pitchFamily="-111" charset="0"/>
              </a:rPr>
              <a:t>(Basis set is not necessarily orthogonal)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455863"/>
            <a:ext cx="2676525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Calibri"/>
                <a:ea typeface="ＭＳ Ｐゴシック" pitchFamily="-107" charset="-128"/>
                <a:cs typeface="Calibri"/>
              </a:rPr>
              <a:t>Traditional  Spectral Data Models: </a:t>
            </a:r>
          </a:p>
          <a:p>
            <a:pPr>
              <a:defRPr/>
            </a:pPr>
            <a:endParaRPr lang="en-US" sz="2000" b="1" dirty="0">
              <a:latin typeface="Calibri"/>
              <a:ea typeface="ＭＳ Ｐゴシック" pitchFamily="-107" charset="-128"/>
              <a:cs typeface="Calibri"/>
            </a:endParaRPr>
          </a:p>
          <a:p>
            <a:pPr>
              <a:defRPr/>
            </a:pPr>
            <a:r>
              <a:rPr lang="en-US" sz="2000" dirty="0">
                <a:latin typeface="Calibri"/>
                <a:ea typeface="ＭＳ Ｐゴシック" pitchFamily="-107" charset="-128"/>
                <a:cs typeface="Calibri"/>
              </a:rPr>
              <a:t>Assumptions of </a:t>
            </a:r>
            <a:r>
              <a:rPr lang="en-US" sz="2000" i="1" dirty="0">
                <a:solidFill>
                  <a:schemeClr val="tx2">
                    <a:lumMod val="50000"/>
                  </a:schemeClr>
                </a:solidFill>
                <a:latin typeface="Calibri"/>
                <a:ea typeface="ＭＳ Ｐゴシック" pitchFamily="-107" charset="-128"/>
                <a:cs typeface="Calibri"/>
              </a:rPr>
              <a:t>linearity </a:t>
            </a:r>
            <a:r>
              <a:rPr lang="en-US" sz="2000" dirty="0">
                <a:latin typeface="Calibri"/>
                <a:ea typeface="ＭＳ Ｐゴシック" pitchFamily="-107" charset="-128"/>
                <a:cs typeface="Calibri"/>
              </a:rPr>
              <a:t>or </a:t>
            </a:r>
            <a:r>
              <a:rPr lang="en-US" sz="2000" i="1" dirty="0">
                <a:solidFill>
                  <a:schemeClr val="accent3">
                    <a:lumMod val="50000"/>
                  </a:schemeClr>
                </a:solidFill>
                <a:latin typeface="Calibri"/>
                <a:ea typeface="ＭＳ Ｐゴシック" pitchFamily="-107" charset="-128"/>
                <a:cs typeface="Calibri"/>
              </a:rPr>
              <a:t>multivariate normality</a:t>
            </a:r>
            <a:r>
              <a:rPr lang="en-US" sz="2000" dirty="0">
                <a:latin typeface="Calibri"/>
                <a:ea typeface="ＭＳ Ｐゴシック" pitchFamily="-107" charset="-128"/>
                <a:cs typeface="Calibri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11" charset="-128"/>
                <a:cs typeface="ＭＳ Ｐゴシック" pitchFamily="-111" charset="-128"/>
              </a:rPr>
              <a:t>2D Projections of HSI Distributions</a:t>
            </a:r>
          </a:p>
        </p:txBody>
      </p:sp>
      <p:sp>
        <p:nvSpPr>
          <p:cNvPr id="26627" name="Slide Number Placeholder 10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2DA361CB-12EB-EA4E-B13E-4890E29EF182}" type="slidenum">
              <a: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pPr/>
              <a:t>8</a:t>
            </a:fld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968375" y="1038225"/>
            <a:ext cx="7207250" cy="4845050"/>
            <a:chOff x="233" y="662"/>
            <a:chExt cx="5289" cy="3556"/>
          </a:xfrm>
        </p:grpSpPr>
        <p:pic>
          <p:nvPicPr>
            <p:cNvPr id="2663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7" y="662"/>
              <a:ext cx="1656" cy="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1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91" y="662"/>
              <a:ext cx="169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2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78" y="662"/>
              <a:ext cx="1744" cy="1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3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3" y="2505"/>
              <a:ext cx="1710" cy="1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4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037" y="2505"/>
              <a:ext cx="1668" cy="1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5" name="Picture 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97" y="2505"/>
              <a:ext cx="1725" cy="1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629" name="TextBox 9"/>
          <p:cNvSpPr txBox="1">
            <a:spLocks noChangeArrowheads="1"/>
          </p:cNvSpPr>
          <p:nvPr/>
        </p:nvSpPr>
        <p:spPr bwMode="auto">
          <a:xfrm>
            <a:off x="5824538" y="5854700"/>
            <a:ext cx="2659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bri" pitchFamily="-111" charset="0"/>
                <a:ea typeface="Calibri" pitchFamily="-111" charset="0"/>
                <a:cs typeface="Calibri" pitchFamily="-111" charset="0"/>
              </a:rPr>
              <a:t>image courtesy of Dr. Ron Resmini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Calibri" pitchFamily="-111" charset="0"/>
                <a:cs typeface="Calibri" pitchFamily="-111" charset="0"/>
              </a:rPr>
              <a:t>New Data Model: Graph Theory</a:t>
            </a:r>
          </a:p>
        </p:txBody>
      </p:sp>
      <p:sp>
        <p:nvSpPr>
          <p:cNvPr id="28675" name="Slide Number Placeholder 18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3B41B3B1-A9B0-AF49-A3C9-961432615C43}" type="slidenum">
              <a:rPr lang="en-US">
                <a:latin typeface="Calibri" pitchFamily="-111" charset="0"/>
                <a:ea typeface="Calibri" pitchFamily="-111" charset="0"/>
                <a:cs typeface="Calibri" pitchFamily="-111" charset="0"/>
              </a:rPr>
              <a:pPr/>
              <a:t>9</a:t>
            </a:fld>
            <a:endParaRPr lang="en-US">
              <a:latin typeface="Calibri" pitchFamily="-111" charset="0"/>
              <a:ea typeface="Calibri" pitchFamily="-111" charset="0"/>
              <a:cs typeface="Calibri" pitchFamily="-111" charset="0"/>
            </a:endParaRPr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1439863"/>
            <a:ext cx="14478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2667000" y="2801938"/>
            <a:ext cx="16002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Calibri" pitchFamily="-111" charset="0"/>
                <a:ea typeface="Calibri" pitchFamily="-111" charset="0"/>
                <a:cs typeface="Calibri" pitchFamily="-111" charset="0"/>
              </a:rPr>
              <a:t>Statistical Model</a:t>
            </a:r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0388" y="1447800"/>
            <a:ext cx="2036762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Box 7"/>
          <p:cNvSpPr txBox="1">
            <a:spLocks noChangeArrowheads="1"/>
          </p:cNvSpPr>
          <p:nvPr/>
        </p:nvSpPr>
        <p:spPr bwMode="auto">
          <a:xfrm>
            <a:off x="4473575" y="2798763"/>
            <a:ext cx="2209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Calibri" pitchFamily="-111" charset="0"/>
                <a:ea typeface="Calibri" pitchFamily="-111" charset="0"/>
                <a:cs typeface="Calibri" pitchFamily="-111" charset="0"/>
              </a:rPr>
              <a:t>Vector Subspace Model</a:t>
            </a:r>
          </a:p>
        </p:txBody>
      </p:sp>
      <p:sp>
        <p:nvSpPr>
          <p:cNvPr id="28680" name="TextBox 8"/>
          <p:cNvSpPr txBox="1">
            <a:spLocks noChangeArrowheads="1"/>
          </p:cNvSpPr>
          <p:nvPr/>
        </p:nvSpPr>
        <p:spPr bwMode="auto">
          <a:xfrm>
            <a:off x="4421188" y="3065463"/>
            <a:ext cx="2590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2060"/>
                </a:solidFill>
                <a:latin typeface="Calibri" pitchFamily="-111" charset="0"/>
                <a:ea typeface="Calibri" pitchFamily="-111" charset="0"/>
                <a:cs typeface="Calibri" pitchFamily="-111" charset="0"/>
              </a:rPr>
              <a:t>(Basis set is orthogonal)</a:t>
            </a:r>
          </a:p>
        </p:txBody>
      </p:sp>
      <p:pic>
        <p:nvPicPr>
          <p:cNvPr id="2868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5013" y="1517650"/>
            <a:ext cx="1412875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TextBox 10"/>
          <p:cNvSpPr txBox="1">
            <a:spLocks noChangeArrowheads="1"/>
          </p:cNvSpPr>
          <p:nvPr/>
        </p:nvSpPr>
        <p:spPr bwMode="auto">
          <a:xfrm>
            <a:off x="6965950" y="2801938"/>
            <a:ext cx="1905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Calibri" pitchFamily="-111" charset="0"/>
                <a:ea typeface="Calibri" pitchFamily="-111" charset="0"/>
                <a:cs typeface="Calibri" pitchFamily="-111" charset="0"/>
              </a:rPr>
              <a:t>Linear Mixture Model</a:t>
            </a:r>
          </a:p>
        </p:txBody>
      </p:sp>
      <p:sp>
        <p:nvSpPr>
          <p:cNvPr id="28683" name="TextBox 11"/>
          <p:cNvSpPr txBox="1">
            <a:spLocks noChangeArrowheads="1"/>
          </p:cNvSpPr>
          <p:nvPr/>
        </p:nvSpPr>
        <p:spPr bwMode="auto">
          <a:xfrm>
            <a:off x="6477000" y="30480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2060"/>
                </a:solidFill>
                <a:latin typeface="Calibri" pitchFamily="-111" charset="0"/>
                <a:ea typeface="Calibri" pitchFamily="-111" charset="0"/>
                <a:cs typeface="Calibri" pitchFamily="-111" charset="0"/>
              </a:rPr>
              <a:t>(Basis set is not necessarily orthogonal)</a:t>
            </a:r>
          </a:p>
        </p:txBody>
      </p:sp>
      <p:pic>
        <p:nvPicPr>
          <p:cNvPr id="2868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6475" y="4027488"/>
            <a:ext cx="188912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5" name="TextBox 4"/>
          <p:cNvSpPr txBox="1">
            <a:spLocks noChangeArrowheads="1"/>
          </p:cNvSpPr>
          <p:nvPr/>
        </p:nvSpPr>
        <p:spPr bwMode="auto">
          <a:xfrm>
            <a:off x="6238875" y="5591175"/>
            <a:ext cx="23669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Calibri" pitchFamily="-111" charset="0"/>
                <a:ea typeface="Calibri" pitchFamily="-111" charset="0"/>
                <a:cs typeface="Calibri" pitchFamily="-111" charset="0"/>
              </a:rPr>
              <a:t>Graph-Based Model</a:t>
            </a:r>
          </a:p>
        </p:txBody>
      </p:sp>
      <p:pic>
        <p:nvPicPr>
          <p:cNvPr id="2868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09875" y="4027488"/>
            <a:ext cx="1849438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7" name="Right Arrow 6"/>
          <p:cNvSpPr>
            <a:spLocks noChangeArrowheads="1"/>
          </p:cNvSpPr>
          <p:nvPr/>
        </p:nvSpPr>
        <p:spPr bwMode="auto">
          <a:xfrm>
            <a:off x="4943475" y="4878388"/>
            <a:ext cx="1030288" cy="269875"/>
          </a:xfrm>
          <a:prstGeom prst="rightArrow">
            <a:avLst>
              <a:gd name="adj1" fmla="val 50000"/>
              <a:gd name="adj2" fmla="val 50107"/>
            </a:avLst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hangingPunct="0"/>
            <a:endParaRPr lang="en-US">
              <a:latin typeface="Calibri" pitchFamily="-111" charset="0"/>
              <a:ea typeface="Calibri" pitchFamily="-111" charset="0"/>
              <a:cs typeface="Calibri" pitchFamily="-111" charset="0"/>
            </a:endParaRPr>
          </a:p>
        </p:txBody>
      </p:sp>
      <p:sp>
        <p:nvSpPr>
          <p:cNvPr id="28688" name="TextBox 4"/>
          <p:cNvSpPr txBox="1">
            <a:spLocks noChangeArrowheads="1"/>
          </p:cNvSpPr>
          <p:nvPr/>
        </p:nvSpPr>
        <p:spPr bwMode="auto">
          <a:xfrm>
            <a:off x="3013075" y="5591175"/>
            <a:ext cx="23669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Calibri" pitchFamily="-111" charset="0"/>
                <a:ea typeface="Calibri" pitchFamily="-111" charset="0"/>
                <a:cs typeface="Calibri" pitchFamily="-111" charset="0"/>
              </a:rPr>
              <a:t>Spectral Data</a:t>
            </a:r>
          </a:p>
        </p:txBody>
      </p:sp>
      <p:sp>
        <p:nvSpPr>
          <p:cNvPr id="28689" name="TextBox 16"/>
          <p:cNvSpPr txBox="1">
            <a:spLocks noChangeArrowheads="1"/>
          </p:cNvSpPr>
          <p:nvPr/>
        </p:nvSpPr>
        <p:spPr bwMode="auto">
          <a:xfrm>
            <a:off x="0" y="1600200"/>
            <a:ext cx="2667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pitchFamily="-111" charset="0"/>
                <a:ea typeface="Calibri" pitchFamily="-111" charset="0"/>
                <a:cs typeface="Calibri" pitchFamily="-111" charset="0"/>
              </a:rPr>
              <a:t>Traditional  Spectral Data Models: </a:t>
            </a:r>
          </a:p>
          <a:p>
            <a:r>
              <a:rPr lang="en-US">
                <a:latin typeface="Calibri" pitchFamily="-111" charset="0"/>
                <a:ea typeface="Calibri" pitchFamily="-111" charset="0"/>
                <a:cs typeface="Calibri" pitchFamily="-111" charset="0"/>
              </a:rPr>
              <a:t>Assumptions of linearity or normality.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4079875"/>
            <a:ext cx="2667000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Calibri"/>
                <a:ea typeface="ＭＳ Ｐゴシック" pitchFamily="-107" charset="-128"/>
                <a:cs typeface="Calibri"/>
              </a:rPr>
              <a:t>Graph-Based Spectral Data Model:</a:t>
            </a:r>
          </a:p>
          <a:p>
            <a:pPr>
              <a:defRPr/>
            </a:pPr>
            <a:r>
              <a:rPr lang="en-US" dirty="0">
                <a:latin typeface="Calibri"/>
                <a:ea typeface="ＭＳ Ｐゴシック" pitchFamily="-107" charset="-128"/>
                <a:cs typeface="Calibri"/>
              </a:rPr>
              <a:t>No geometric or statistical assumptions, based on the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ＭＳ Ｐゴシック" pitchFamily="-107" charset="-128"/>
                <a:cs typeface="Calibri"/>
              </a:rPr>
              <a:t>“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Calibri"/>
                <a:ea typeface="ＭＳ Ｐゴシック" pitchFamily="-107" charset="-128"/>
                <a:cs typeface="Calibri"/>
              </a:rPr>
              <a:t>structure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ＭＳ Ｐゴシック" pitchFamily="-107" charset="-128"/>
                <a:cs typeface="Calibri"/>
              </a:rPr>
              <a:t>”</a:t>
            </a:r>
            <a:r>
              <a:rPr lang="en-US" dirty="0">
                <a:latin typeface="Calibri"/>
                <a:ea typeface="ＭＳ Ｐゴシック" pitchFamily="-107" charset="-128"/>
                <a:cs typeface="Calibri"/>
              </a:rPr>
              <a:t> of the data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IRS_template_2010_v4_col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DIRS_template_2010_v4_color.pot</Template>
  <TotalTime>640</TotalTime>
  <Words>1308</Words>
  <Application>Microsoft Macintosh PowerPoint</Application>
  <PresentationFormat>On-screen Show (4:3)</PresentationFormat>
  <Paragraphs>257</Paragraphs>
  <Slides>29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DIRS_template_2010_v4_color</vt:lpstr>
      <vt:lpstr>Equation</vt:lpstr>
      <vt:lpstr>A Graphical Operator Framework for Signature Detection in Hyperspectral Imagery</vt:lpstr>
      <vt:lpstr>What is Spectral Imaging?</vt:lpstr>
      <vt:lpstr>Example: Worldview-2, 2m GSD, 8 bands</vt:lpstr>
      <vt:lpstr>Basic Imaging Spectrometer System</vt:lpstr>
      <vt:lpstr>Material Specific Spectral Responses</vt:lpstr>
      <vt:lpstr>Typical Applications</vt:lpstr>
      <vt:lpstr>Data Models Used in Algorithms</vt:lpstr>
      <vt:lpstr>2D Projections of HSI Distributions</vt:lpstr>
      <vt:lpstr>New Data Model: Graph Theory</vt:lpstr>
      <vt:lpstr>Building the Graph: How do I create the edges?</vt:lpstr>
      <vt:lpstr>Using the Graph: What Can I Do With It?</vt:lpstr>
      <vt:lpstr>Start with Laplacian Eigenmaps</vt:lpstr>
      <vt:lpstr>Schrodinger Eigenmaps</vt:lpstr>
      <vt:lpstr>3D Data &amp; its Laplacian Eigenmap</vt:lpstr>
      <vt:lpstr>3D Data &amp; its Schrodinger Eigenmap</vt:lpstr>
      <vt:lpstr>Clustering Approaches</vt:lpstr>
      <vt:lpstr>SE for Clustering</vt:lpstr>
      <vt:lpstr>SE for Clustering</vt:lpstr>
      <vt:lpstr>Can we use this for Target Detection?</vt:lpstr>
      <vt:lpstr>Target Detection Approach</vt:lpstr>
      <vt:lpstr>Target Detection Methodology – Detection Statistic</vt:lpstr>
      <vt:lpstr>Data with Known Targets</vt:lpstr>
      <vt:lpstr>Results: In-Scene Target</vt:lpstr>
      <vt:lpstr>Methodology for Target Not Known to be in Scene</vt:lpstr>
      <vt:lpstr>Results: Target Injected Signature</vt:lpstr>
      <vt:lpstr>Results: Target Injected Signature</vt:lpstr>
      <vt:lpstr>Results: Target Injected Signature</vt:lpstr>
      <vt:lpstr>Summary &amp; Conclusions</vt:lpstr>
      <vt:lpstr>Questions?</vt:lpstr>
    </vt:vector>
  </TitlesOfParts>
  <Company>RIT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 Theory Approaches to Spectral Image Analysis </dc:title>
  <dc:creator>David Messinger</dc:creator>
  <cp:lastModifiedBy>David  Messinger</cp:lastModifiedBy>
  <cp:revision>60</cp:revision>
  <dcterms:created xsi:type="dcterms:W3CDTF">2014-02-17T18:55:06Z</dcterms:created>
  <dcterms:modified xsi:type="dcterms:W3CDTF">2014-02-20T02:59:11Z</dcterms:modified>
</cp:coreProperties>
</file>